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9" r:id="rId3"/>
    <p:sldId id="505" r:id="rId4"/>
    <p:sldId id="264" r:id="rId5"/>
    <p:sldId id="269" r:id="rId6"/>
    <p:sldId id="506" r:id="rId7"/>
    <p:sldId id="508" r:id="rId8"/>
    <p:sldId id="282" r:id="rId9"/>
    <p:sldId id="510" r:id="rId10"/>
    <p:sldId id="511" r:id="rId11"/>
    <p:sldId id="512" r:id="rId12"/>
    <p:sldId id="513" r:id="rId13"/>
    <p:sldId id="367" r:id="rId14"/>
    <p:sldId id="370" r:id="rId15"/>
    <p:sldId id="522" r:id="rId16"/>
    <p:sldId id="375" r:id="rId17"/>
    <p:sldId id="523" r:id="rId18"/>
    <p:sldId id="524" r:id="rId19"/>
    <p:sldId id="380" r:id="rId20"/>
    <p:sldId id="382" r:id="rId21"/>
    <p:sldId id="525" r:id="rId22"/>
    <p:sldId id="526" r:id="rId23"/>
    <p:sldId id="527" r:id="rId24"/>
    <p:sldId id="528" r:id="rId25"/>
    <p:sldId id="529" r:id="rId26"/>
    <p:sldId id="390" r:id="rId27"/>
    <p:sldId id="530" r:id="rId28"/>
    <p:sldId id="531" r:id="rId29"/>
    <p:sldId id="532" r:id="rId30"/>
    <p:sldId id="533" r:id="rId31"/>
    <p:sldId id="534" r:id="rId32"/>
    <p:sldId id="536" r:id="rId33"/>
    <p:sldId id="537" r:id="rId34"/>
    <p:sldId id="405" r:id="rId35"/>
    <p:sldId id="410" r:id="rId36"/>
    <p:sldId id="538" r:id="rId37"/>
    <p:sldId id="539" r:id="rId38"/>
    <p:sldId id="540" r:id="rId39"/>
    <p:sldId id="541" r:id="rId40"/>
    <p:sldId id="542" r:id="rId41"/>
    <p:sldId id="417" r:id="rId42"/>
    <p:sldId id="543" r:id="rId43"/>
    <p:sldId id="423" r:id="rId44"/>
    <p:sldId id="595" r:id="rId45"/>
    <p:sldId id="642" r:id="rId46"/>
    <p:sldId id="602" r:id="rId47"/>
    <p:sldId id="643" r:id="rId48"/>
    <p:sldId id="610" r:id="rId49"/>
    <p:sldId id="617" r:id="rId50"/>
    <p:sldId id="644" r:id="rId51"/>
    <p:sldId id="645" r:id="rId52"/>
    <p:sldId id="646" r:id="rId53"/>
    <p:sldId id="647" r:id="rId54"/>
    <p:sldId id="633" r:id="rId55"/>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Verdana" pitchFamily="34" charset="0"/>
        <a:ea typeface="宋体" pitchFamily="2" charset="-122"/>
        <a:cs typeface="+mn-cs"/>
      </a:defRPr>
    </a:lvl1pPr>
    <a:lvl2pPr marL="457200" algn="l" rtl="0" fontAlgn="base">
      <a:spcBef>
        <a:spcPct val="0"/>
      </a:spcBef>
      <a:spcAft>
        <a:spcPct val="0"/>
      </a:spcAft>
      <a:defRPr kern="1200">
        <a:solidFill>
          <a:schemeClr val="tx1"/>
        </a:solidFill>
        <a:latin typeface="Verdana" pitchFamily="34" charset="0"/>
        <a:ea typeface="宋体" pitchFamily="2" charset="-122"/>
        <a:cs typeface="+mn-cs"/>
      </a:defRPr>
    </a:lvl2pPr>
    <a:lvl3pPr marL="914400" algn="l" rtl="0" fontAlgn="base">
      <a:spcBef>
        <a:spcPct val="0"/>
      </a:spcBef>
      <a:spcAft>
        <a:spcPct val="0"/>
      </a:spcAft>
      <a:defRPr kern="1200">
        <a:solidFill>
          <a:schemeClr val="tx1"/>
        </a:solidFill>
        <a:latin typeface="Verdana" pitchFamily="34" charset="0"/>
        <a:ea typeface="宋体" pitchFamily="2" charset="-122"/>
        <a:cs typeface="+mn-cs"/>
      </a:defRPr>
    </a:lvl3pPr>
    <a:lvl4pPr marL="1371600" algn="l" rtl="0" fontAlgn="base">
      <a:spcBef>
        <a:spcPct val="0"/>
      </a:spcBef>
      <a:spcAft>
        <a:spcPct val="0"/>
      </a:spcAft>
      <a:defRPr kern="1200">
        <a:solidFill>
          <a:schemeClr val="tx1"/>
        </a:solidFill>
        <a:latin typeface="Verdana" pitchFamily="34" charset="0"/>
        <a:ea typeface="宋体" pitchFamily="2" charset="-122"/>
        <a:cs typeface="+mn-cs"/>
      </a:defRPr>
    </a:lvl4pPr>
    <a:lvl5pPr marL="1828800" algn="l" rtl="0" fontAlgn="base">
      <a:spcBef>
        <a:spcPct val="0"/>
      </a:spcBef>
      <a:spcAft>
        <a:spcPct val="0"/>
      </a:spcAft>
      <a:defRPr kern="1200">
        <a:solidFill>
          <a:schemeClr val="tx1"/>
        </a:solidFill>
        <a:latin typeface="Verdana" pitchFamily="34" charset="0"/>
        <a:ea typeface="宋体" pitchFamily="2" charset="-122"/>
        <a:cs typeface="+mn-cs"/>
      </a:defRPr>
    </a:lvl5pPr>
    <a:lvl6pPr marL="2286000" algn="l" defTabSz="914400" rtl="0" eaLnBrk="1" latinLnBrk="0" hangingPunct="1">
      <a:defRPr kern="1200">
        <a:solidFill>
          <a:schemeClr val="tx1"/>
        </a:solidFill>
        <a:latin typeface="Verdana" pitchFamily="34" charset="0"/>
        <a:ea typeface="宋体" pitchFamily="2" charset="-122"/>
        <a:cs typeface="+mn-cs"/>
      </a:defRPr>
    </a:lvl6pPr>
    <a:lvl7pPr marL="2743200" algn="l" defTabSz="914400" rtl="0" eaLnBrk="1" latinLnBrk="0" hangingPunct="1">
      <a:defRPr kern="1200">
        <a:solidFill>
          <a:schemeClr val="tx1"/>
        </a:solidFill>
        <a:latin typeface="Verdana" pitchFamily="34" charset="0"/>
        <a:ea typeface="宋体" pitchFamily="2" charset="-122"/>
        <a:cs typeface="+mn-cs"/>
      </a:defRPr>
    </a:lvl7pPr>
    <a:lvl8pPr marL="3200400" algn="l" defTabSz="914400" rtl="0" eaLnBrk="1" latinLnBrk="0" hangingPunct="1">
      <a:defRPr kern="1200">
        <a:solidFill>
          <a:schemeClr val="tx1"/>
        </a:solidFill>
        <a:latin typeface="Verdana" pitchFamily="34" charset="0"/>
        <a:ea typeface="宋体" pitchFamily="2" charset="-122"/>
        <a:cs typeface="+mn-cs"/>
      </a:defRPr>
    </a:lvl8pPr>
    <a:lvl9pPr marL="3657600" algn="l" defTabSz="914400" rtl="0" eaLnBrk="1" latinLnBrk="0" hangingPunct="1">
      <a:defRPr kern="1200">
        <a:solidFill>
          <a:schemeClr val="tx1"/>
        </a:solidFill>
        <a:latin typeface="Verdana" pitchFamily="34" charset="0"/>
        <a:ea typeface="宋体"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55" autoAdjust="0"/>
    <p:restoredTop sz="86417" autoAdjust="0"/>
  </p:normalViewPr>
  <p:slideViewPr>
    <p:cSldViewPr>
      <p:cViewPr varScale="1">
        <p:scale>
          <a:sx n="70" d="100"/>
          <a:sy n="70" d="100"/>
        </p:scale>
        <p:origin x="605" y="43"/>
      </p:cViewPr>
      <p:guideLst>
        <p:guide orient="horz" pos="2160"/>
        <p:guide pos="2880"/>
      </p:guideLst>
    </p:cSldViewPr>
  </p:slideViewPr>
  <p:outlineViewPr>
    <p:cViewPr>
      <p:scale>
        <a:sx n="33" d="100"/>
        <a:sy n="33" d="100"/>
      </p:scale>
      <p:origin x="0" y="24618"/>
    </p:cViewPr>
  </p:outlin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Ref idx="1003">
        <a:schemeClr val="bg2"/>
      </p:bgRef>
    </p:bg>
    <p:spTree>
      <p:nvGrpSpPr>
        <p:cNvPr id="1" name=""/>
        <p:cNvGrpSpPr/>
        <p:nvPr/>
      </p:nvGrpSpPr>
      <p:grpSpPr>
        <a:xfrm>
          <a:off x="0" y="0"/>
          <a:ext cx="0" cy="0"/>
          <a:chOff x="0" y="0"/>
          <a:chExt cx="0" cy="0"/>
        </a:xfrm>
      </p:grpSpPr>
      <p:pic>
        <p:nvPicPr>
          <p:cNvPr id="9" name="图片 8"/>
          <p:cNvPicPr>
            <a:picLocks noChangeAspect="1"/>
          </p:cNvPicPr>
          <p:nvPr/>
        </p:nvPicPr>
        <p:blipFill>
          <a:blip r:embed="rId2">
            <a:duotone>
              <a:schemeClr val="bg2"/>
              <a:srgbClr val="FFF1C1"/>
            </a:duotone>
            <a:lum bright="-10000" contrast="-40000"/>
          </a:blip>
          <a:stretch>
            <a:fillRect/>
          </a:stretch>
        </p:blipFill>
        <p:spPr>
          <a:xfrm>
            <a:off x="1" y="5214950"/>
            <a:ext cx="1472173" cy="1643050"/>
          </a:xfrm>
          <a:prstGeom prst="rect">
            <a:avLst/>
          </a:prstGeom>
          <a:noFill/>
          <a:ln>
            <a:noFill/>
          </a:ln>
        </p:spPr>
      </p:pic>
      <p:sp>
        <p:nvSpPr>
          <p:cNvPr id="2" name="标题 1"/>
          <p:cNvSpPr>
            <a:spLocks noGrp="1"/>
          </p:cNvSpPr>
          <p:nvPr>
            <p:ph type="ctrTitle"/>
          </p:nvPr>
        </p:nvSpPr>
        <p:spPr>
          <a:xfrm>
            <a:off x="685800" y="1214422"/>
            <a:ext cx="7772400" cy="1470025"/>
          </a:xfrm>
        </p:spPr>
        <p:txBody>
          <a:bodyPr/>
          <a:lstStyle>
            <a:lvl1pPr algn="ctr">
              <a:defRPr sz="4800"/>
            </a:lvl1pPr>
          </a:lstStyle>
          <a:p>
            <a:r>
              <a:rPr kumimoji="0" lang="zh-CN" altLang="en-US" smtClean="0"/>
              <a:t>单击此处编辑母版标题样式</a:t>
            </a:r>
            <a:endParaRPr kumimoji="0" lang="en-US"/>
          </a:p>
        </p:txBody>
      </p:sp>
      <p:sp>
        <p:nvSpPr>
          <p:cNvPr id="3" name="副标题 2"/>
          <p:cNvSpPr>
            <a:spLocks noGrp="1"/>
          </p:cNvSpPr>
          <p:nvPr>
            <p:ph type="subTitle" idx="1"/>
          </p:nvPr>
        </p:nvSpPr>
        <p:spPr>
          <a:xfrm>
            <a:off x="1521733" y="2759581"/>
            <a:ext cx="6100534" cy="1740989"/>
          </a:xfrm>
        </p:spPr>
        <p:txBody>
          <a:bodyPr anchor="t"/>
          <a:lstStyle>
            <a:lvl1pPr marL="0" indent="0" algn="ctr">
              <a:buNone/>
              <a:defRPr lang="zh-CN" altLang="en-US" dirty="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0" lang="zh-CN" altLang="en-US" smtClean="0"/>
              <a:t>单击此处编辑母版副标题样式</a:t>
            </a:r>
            <a:endParaRPr kumimoji="0" lang="en-US"/>
          </a:p>
        </p:txBody>
      </p:sp>
      <p:sp>
        <p:nvSpPr>
          <p:cNvPr id="4" name="日期占位符 3"/>
          <p:cNvSpPr>
            <a:spLocks noGrp="1"/>
          </p:cNvSpPr>
          <p:nvPr>
            <p:ph type="dt" sz="half" idx="10"/>
          </p:nvPr>
        </p:nvSpPr>
        <p:spPr/>
        <p:txBody>
          <a:bodyPr/>
          <a:lstStyle/>
          <a:p>
            <a:pPr>
              <a:defRPr/>
            </a:pP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89B9BAB4-B7D7-4F94-A475-46D764414E03}" type="slidenum">
              <a:rPr lang="en-US" altLang="zh-CN" smtClean="0"/>
              <a:pPr>
                <a:defRPr/>
              </a:pPr>
              <a:t>‹#›</a:t>
            </a:fld>
            <a:endParaRPr lang="en-US" altLang="zh-CN"/>
          </a:p>
        </p:txBody>
      </p:sp>
    </p:spTree>
  </p:cSld>
  <p:clrMapOvr>
    <a:overrideClrMapping bg1="dk1" tx1="lt1" bg2="dk2" tx2="lt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矩形 6"/>
          <p:cNvSpPr/>
          <p:nvPr/>
        </p:nvSpPr>
        <p:spPr>
          <a:xfrm>
            <a:off x="0" y="0"/>
            <a:ext cx="6696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684432" y="476672"/>
            <a:ext cx="7776000" cy="1156990"/>
          </a:xfrm>
        </p:spPr>
        <p:txBody>
          <a:bodyPr>
            <a:normAutofit/>
          </a:bodyPr>
          <a:lstStyle>
            <a:lvl1pPr algn="l">
              <a:defRPr sz="3200" b="1">
                <a:solidFill>
                  <a:srgbClr val="FFC000"/>
                </a:solidFill>
              </a:defRPr>
            </a:lvl1pPr>
          </a:lstStyle>
          <a:p>
            <a:r>
              <a:rPr kumimoji="0" lang="zh-CN" altLang="en-US" dirty="0" smtClean="0"/>
              <a:t>单击此处编辑母版标题样式</a:t>
            </a:r>
            <a:endParaRPr kumimoji="0" lang="en-US" dirty="0"/>
          </a:p>
        </p:txBody>
      </p:sp>
      <p:sp>
        <p:nvSpPr>
          <p:cNvPr id="3" name="内容占位符 2"/>
          <p:cNvSpPr>
            <a:spLocks noGrp="1"/>
          </p:cNvSpPr>
          <p:nvPr>
            <p:ph idx="1"/>
          </p:nvPr>
        </p:nvSpPr>
        <p:spPr>
          <a:xfrm>
            <a:off x="669600" y="1711349"/>
            <a:ext cx="8017200" cy="4381947"/>
          </a:xfrm>
        </p:spPr>
        <p:txBody>
          <a:bodyPr>
            <a:normAutofit/>
          </a:bodyPr>
          <a:lstStyle>
            <a:lvl1pPr>
              <a:lnSpc>
                <a:spcPct val="150000"/>
              </a:lnSpc>
              <a:defRPr sz="2400"/>
            </a:lvl1pPr>
            <a:lvl2pPr>
              <a:lnSpc>
                <a:spcPct val="150000"/>
              </a:lnSpc>
              <a:defRPr sz="2000"/>
            </a:lvl2pPr>
            <a:lvl3pPr>
              <a:lnSpc>
                <a:spcPct val="150000"/>
              </a:lnSpc>
              <a:defRPr sz="1800"/>
            </a:lvl3pPr>
            <a:lvl4pPr>
              <a:lnSpc>
                <a:spcPct val="150000"/>
              </a:lnSpc>
              <a:defRPr sz="1600"/>
            </a:lvl4pPr>
            <a:lvl5pPr>
              <a:lnSpc>
                <a:spcPct val="150000"/>
              </a:lnSpc>
              <a:defRPr sz="1600"/>
            </a:lvl5pPr>
          </a:lstStyle>
          <a:p>
            <a:pPr lvl="0" eaLnBrk="1" latinLnBrk="0" hangingPunct="1"/>
            <a:r>
              <a:rPr lang="zh-CN" altLang="en-US" dirty="0" smtClean="0"/>
              <a:t>单击此处编辑母版文本样式</a:t>
            </a:r>
          </a:p>
          <a:p>
            <a:pPr lvl="1" eaLnBrk="1" latinLnBrk="0" hangingPunct="1"/>
            <a:r>
              <a:rPr lang="zh-CN" altLang="en-US" dirty="0" smtClean="0"/>
              <a:t>第二级</a:t>
            </a:r>
          </a:p>
          <a:p>
            <a:pPr lvl="2" eaLnBrk="1" latinLnBrk="0" hangingPunct="1"/>
            <a:r>
              <a:rPr lang="zh-CN" altLang="en-US" dirty="0" smtClean="0"/>
              <a:t>第三级</a:t>
            </a:r>
          </a:p>
          <a:p>
            <a:pPr lvl="3" eaLnBrk="1" latinLnBrk="0" hangingPunct="1"/>
            <a:r>
              <a:rPr lang="zh-CN" altLang="en-US" dirty="0" smtClean="0"/>
              <a:t>第四级</a:t>
            </a:r>
          </a:p>
          <a:p>
            <a:pPr lvl="4" eaLnBrk="1" latinLnBrk="0" hangingPunct="1"/>
            <a:r>
              <a:rPr lang="zh-CN" altLang="en-US" dirty="0" smtClean="0"/>
              <a:t>第五级</a:t>
            </a:r>
            <a:endParaRPr kumimoji="0" lang="en-US" dirty="0"/>
          </a:p>
        </p:txBody>
      </p:sp>
      <p:pic>
        <p:nvPicPr>
          <p:cNvPr id="8" name="图片 7"/>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grpSp>
        <p:nvGrpSpPr>
          <p:cNvPr id="18" name="组合 17"/>
          <p:cNvGrpSpPr/>
          <p:nvPr userDrawn="1"/>
        </p:nvGrpSpPr>
        <p:grpSpPr>
          <a:xfrm>
            <a:off x="539552" y="6330806"/>
            <a:ext cx="8676456" cy="338554"/>
            <a:chOff x="539552" y="6330806"/>
            <a:chExt cx="8676456" cy="338554"/>
          </a:xfrm>
        </p:grpSpPr>
        <p:cxnSp>
          <p:nvCxnSpPr>
            <p:cNvPr id="10" name="直接连接符 9"/>
            <p:cNvCxnSpPr>
              <a:stCxn id="11" idx="3"/>
            </p:cNvCxnSpPr>
            <p:nvPr userDrawn="1"/>
          </p:nvCxnSpPr>
          <p:spPr>
            <a:xfrm>
              <a:off x="4355976" y="6500083"/>
              <a:ext cx="4860032" cy="34662"/>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539552" y="6330806"/>
              <a:ext cx="3816424" cy="338554"/>
            </a:xfrm>
            <a:prstGeom prst="rect">
              <a:avLst/>
            </a:prstGeom>
            <a:noFill/>
          </p:spPr>
          <p:txBody>
            <a:bodyPr wrap="square" rtlCol="0">
              <a:spAutoFit/>
            </a:bodyPr>
            <a:lstStyle/>
            <a:p>
              <a:pPr algn="ctr"/>
              <a:r>
                <a:rPr kumimoji="0" lang="zh-CN" altLang="en-US" sz="1600" b="0" i="0" u="none" strike="noStrike" kern="1200" cap="none" spc="0" normalizeH="0" baseline="0" noProof="0" dirty="0" smtClean="0">
                  <a:ln>
                    <a:noFill/>
                  </a:ln>
                  <a:solidFill>
                    <a:srgbClr val="209E7D"/>
                  </a:solidFill>
                  <a:effectLst/>
                  <a:uLnTx/>
                  <a:uFillTx/>
                  <a:latin typeface="Calibri" pitchFamily="34" charset="0"/>
                  <a:ea typeface="楷体" pitchFamily="49" charset="-122"/>
                </a:rPr>
                <a:t> </a:t>
              </a:r>
              <a:r>
                <a:rPr kumimoji="0" lang="zh-CN" altLang="en-US" sz="1600" b="0" i="0" u="none" strike="noStrike" kern="1200" cap="none" spc="0" normalizeH="0" baseline="0" noProof="0" dirty="0" smtClean="0">
                  <a:ln>
                    <a:noFill/>
                  </a:ln>
                  <a:solidFill>
                    <a:srgbClr val="209E7D"/>
                  </a:solidFill>
                  <a:effectLst/>
                  <a:uLnTx/>
                  <a:uFillTx/>
                  <a:latin typeface="华文行楷" panose="02010800040101010101" pitchFamily="2" charset="-122"/>
                  <a:ea typeface="华文行楷" panose="02010800040101010101" pitchFamily="2" charset="-122"/>
                  <a:cs typeface="+mn-cs"/>
                </a:rPr>
                <a:t>林寿宁</a:t>
              </a:r>
              <a:r>
                <a:rPr kumimoji="0" lang="en-US" altLang="zh-CN" sz="1600" b="0" i="0" u="none" strike="noStrike" kern="1200" cap="none" spc="0" normalizeH="0" baseline="0" noProof="0" dirty="0" smtClean="0">
                  <a:ln>
                    <a:noFill/>
                  </a:ln>
                  <a:solidFill>
                    <a:srgbClr val="209E7D"/>
                  </a:solidFill>
                  <a:effectLst/>
                  <a:uLnTx/>
                  <a:uFillTx/>
                  <a:latin typeface="楷体_GB2312" panose="02010609030101010101" pitchFamily="49" charset="-122"/>
                  <a:ea typeface="楷体_GB2312" panose="02010609030101010101" pitchFamily="49" charset="-122"/>
                  <a:cs typeface="+mn-cs"/>
                </a:rPr>
                <a:t>·</a:t>
              </a:r>
              <a:r>
                <a:rPr kumimoji="0" lang="zh-CN" altLang="en-US" sz="1600" b="0" i="0" u="none" strike="noStrike" kern="1200" cap="none" spc="0" normalizeH="0" baseline="0" noProof="0" dirty="0" smtClean="0">
                  <a:ln>
                    <a:noFill/>
                  </a:ln>
                  <a:solidFill>
                    <a:srgbClr val="209E7D"/>
                  </a:solidFill>
                  <a:effectLst/>
                  <a:uLnTx/>
                  <a:uFillTx/>
                  <a:latin typeface="楷体_GB2312" panose="02010609030101010101" pitchFamily="49" charset="-122"/>
                  <a:ea typeface="楷体_GB2312" panose="02010609030101010101" pitchFamily="49" charset="-122"/>
                  <a:cs typeface="+mn-cs"/>
                </a:rPr>
                <a:t>中医临床思维若干问题讨论</a:t>
              </a:r>
              <a:endParaRPr kumimoji="0" lang="zh-CN" altLang="en-US" sz="1600" b="0" i="0" u="none" strike="noStrike" kern="1200" cap="none" spc="0" normalizeH="0" baseline="0" dirty="0">
                <a:ln>
                  <a:noFill/>
                </a:ln>
                <a:solidFill>
                  <a:srgbClr val="209E7D"/>
                </a:solidFill>
                <a:effectLst/>
                <a:uLnTx/>
                <a:uFillTx/>
                <a:latin typeface="楷体_GB2312" panose="02010609030101010101" pitchFamily="49" charset="-122"/>
                <a:ea typeface="楷体_GB2312" panose="02010609030101010101" pitchFamily="49" charset="-122"/>
                <a:cs typeface="+mn-cs"/>
              </a:endParaRPr>
            </a:p>
          </p:txBody>
        </p:sp>
      </p:grpSp>
      <p:cxnSp>
        <p:nvCxnSpPr>
          <p:cNvPr id="16" name="直接连接符 15"/>
          <p:cNvCxnSpPr/>
          <p:nvPr userDrawn="1"/>
        </p:nvCxnSpPr>
        <p:spPr>
          <a:xfrm>
            <a:off x="669600" y="1628800"/>
            <a:ext cx="8698808" cy="34662"/>
          </a:xfrm>
          <a:prstGeom prst="line">
            <a:avLst/>
          </a:prstGeom>
          <a:ln w="38100">
            <a:solidFill>
              <a:schemeClr val="accent2"/>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transition>
    <p:random/>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Ref idx="1003">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143369"/>
            <a:ext cx="7772400" cy="1362075"/>
          </a:xfrm>
        </p:spPr>
        <p:txBody>
          <a:bodyPr anchor="t"/>
          <a:lstStyle>
            <a:lvl1pPr algn="l">
              <a:defRPr sz="4000" b="1" cap="all"/>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722313" y="2643182"/>
            <a:ext cx="7772400" cy="1500187"/>
          </a:xfrm>
        </p:spPr>
        <p:txBody>
          <a:bodyPr anchor="b"/>
          <a:lstStyle>
            <a:lvl1pPr marL="0" indent="0">
              <a:buNone/>
              <a:defRPr lang="zh-CN" altLang="en-US" sz="2800" smtClean="0">
                <a:effectLst/>
              </a:defRPr>
            </a:lvl1pPr>
            <a:lvl2pPr marL="457200" indent="0">
              <a:buNone/>
              <a:defRPr lang="zh-CN" altLang="en-US" sz="2400" smtClean="0">
                <a:effectLst/>
              </a:defRPr>
            </a:lvl2pPr>
            <a:lvl3pPr marL="914400" indent="0">
              <a:buNone/>
              <a:defRPr lang="zh-CN" altLang="en-US" sz="2000" smtClean="0">
                <a:effectLst/>
              </a:defRPr>
            </a:lvl3pPr>
            <a:lvl4pPr marL="1371600" indent="0">
              <a:buNone/>
              <a:defRPr lang="zh-CN" altLang="en-US" sz="1600" smtClean="0">
                <a:effectLst/>
              </a:defRPr>
            </a:lvl4pPr>
            <a:lvl5pPr marL="1828800" indent="0">
              <a:buNone/>
              <a:defRPr lang="zh-CN" altLang="en-US" sz="1400" dirty="0" smtClean="0">
                <a:effectLst/>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eaLnBrk="1" latinLnBrk="0" hangingPunct="1"/>
            <a:r>
              <a:rPr kumimoji="0" lang="zh-CN" altLang="en-US" smtClean="0"/>
              <a:t>单击此处编辑母版文本样式</a:t>
            </a:r>
          </a:p>
        </p:txBody>
      </p:sp>
      <p:sp>
        <p:nvSpPr>
          <p:cNvPr id="4" name="日期占位符 3"/>
          <p:cNvSpPr>
            <a:spLocks noGrp="1"/>
          </p:cNvSpPr>
          <p:nvPr>
            <p:ph type="dt" sz="half" idx="10"/>
          </p:nvPr>
        </p:nvSpPr>
        <p:spPr/>
        <p:txBody>
          <a:bodyPr/>
          <a:lstStyle/>
          <a:p>
            <a:pPr>
              <a:defRPr/>
            </a:pP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B48DFD3F-5371-4888-B7B9-FD3A9B0E87C2}" type="slidenum">
              <a:rPr lang="en-US" altLang="zh-CN" smtClean="0"/>
              <a:pPr>
                <a:defRPr/>
              </a:pPr>
              <a:t>‹#›</a:t>
            </a:fld>
            <a:endParaRPr lang="en-US" altLang="zh-CN"/>
          </a:p>
        </p:txBody>
      </p:sp>
      <p:pic>
        <p:nvPicPr>
          <p:cNvPr id="7" name="图片 6"/>
          <p:cNvPicPr>
            <a:picLocks noChangeAspect="1"/>
          </p:cNvPicPr>
          <p:nvPr/>
        </p:nvPicPr>
        <p:blipFill>
          <a:blip r:embed="rId2">
            <a:duotone>
              <a:schemeClr val="bg2"/>
              <a:srgbClr val="FFF1C1"/>
            </a:duotone>
            <a:lum bright="-10000" contrast="-30000"/>
          </a:blip>
          <a:stretch>
            <a:fillRect/>
          </a:stretch>
        </p:blipFill>
        <p:spPr>
          <a:xfrm>
            <a:off x="7480636" y="0"/>
            <a:ext cx="1663364" cy="2357430"/>
          </a:xfrm>
          <a:prstGeom prst="rect">
            <a:avLst/>
          </a:prstGeom>
          <a:noFill/>
          <a:ln>
            <a:noFill/>
          </a:ln>
        </p:spPr>
      </p:pic>
    </p:spTree>
  </p:cSld>
  <p:clrMapOvr>
    <a:overrideClrMapping bg1="dk1" tx1="lt1" bg2="dk2" tx2="lt2" accent1="accent1" accent2="accent2" accent3="accent3" accent4="accent4" accent5="accent5" accent6="accent6" hlink="hlink" folHlink="folHlink"/>
  </p:clrMapOvr>
  <p:transition>
    <p:random/>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矩形 7"/>
          <p:cNvSpPr/>
          <p:nvPr/>
        </p:nvSpPr>
        <p:spPr>
          <a:xfrm>
            <a:off x="0" y="0"/>
            <a:ext cx="6552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pPr>
              <a:defRPr/>
            </a:pP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D6ACC746-31B2-45A9-B25F-AB261152510E}" type="slidenum">
              <a:rPr lang="en-US" altLang="zh-CN" smtClean="0"/>
              <a:pPr>
                <a:defRPr/>
              </a:pPr>
              <a:t>‹#›</a:t>
            </a:fld>
            <a:endParaRPr lang="en-US" altLang="zh-CN"/>
          </a:p>
        </p:txBody>
      </p:sp>
      <p:pic>
        <p:nvPicPr>
          <p:cNvPr id="9" name="图片 8"/>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矩形 9"/>
          <p:cNvSpPr/>
          <p:nvPr/>
        </p:nvSpPr>
        <p:spPr>
          <a:xfrm>
            <a:off x="0" y="0"/>
            <a:ext cx="6408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eaLnBrk="1" latinLnBrk="0" hangingPunct="1"/>
            <a:r>
              <a:rPr kumimoji="0"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7" name="日期占位符 6"/>
          <p:cNvSpPr>
            <a:spLocks noGrp="1"/>
          </p:cNvSpPr>
          <p:nvPr>
            <p:ph type="dt" sz="half" idx="10"/>
          </p:nvPr>
        </p:nvSpPr>
        <p:spPr/>
        <p:txBody>
          <a:bodyPr/>
          <a:lstStyle/>
          <a:p>
            <a:pPr>
              <a:defRPr/>
            </a:pPr>
            <a:endParaRPr lang="en-US" altLang="zh-CN"/>
          </a:p>
        </p:txBody>
      </p:sp>
      <p:sp>
        <p:nvSpPr>
          <p:cNvPr id="8" name="页脚占位符 7"/>
          <p:cNvSpPr>
            <a:spLocks noGrp="1"/>
          </p:cNvSpPr>
          <p:nvPr>
            <p:ph type="ftr" sz="quarter" idx="11"/>
          </p:nvPr>
        </p:nvSpPr>
        <p:spPr/>
        <p:txBody>
          <a:bodyPr/>
          <a:lstStyle/>
          <a:p>
            <a:pPr>
              <a:defRPr/>
            </a:pPr>
            <a:endParaRPr lang="en-US" altLang="zh-CN"/>
          </a:p>
        </p:txBody>
      </p:sp>
      <p:sp>
        <p:nvSpPr>
          <p:cNvPr id="9" name="灯片编号占位符 8"/>
          <p:cNvSpPr>
            <a:spLocks noGrp="1"/>
          </p:cNvSpPr>
          <p:nvPr>
            <p:ph type="sldNum" sz="quarter" idx="12"/>
          </p:nvPr>
        </p:nvSpPr>
        <p:spPr/>
        <p:txBody>
          <a:bodyPr/>
          <a:lstStyle/>
          <a:p>
            <a:pPr>
              <a:defRPr/>
            </a:pPr>
            <a:fld id="{E239E228-B0D6-4859-85E6-BF131365B8F7}" type="slidenum">
              <a:rPr lang="en-US" altLang="zh-CN" smtClean="0"/>
              <a:pPr>
                <a:defRPr/>
              </a:pPr>
              <a:t>‹#›</a:t>
            </a:fld>
            <a:endParaRPr lang="en-US" altLang="zh-CN"/>
          </a:p>
        </p:txBody>
      </p:sp>
      <p:pic>
        <p:nvPicPr>
          <p:cNvPr id="11" name="图片 10"/>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p:nvSpPr>
        <p:spPr>
          <a:xfrm>
            <a:off x="0" y="0"/>
            <a:ext cx="6696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日期占位符 2"/>
          <p:cNvSpPr>
            <a:spLocks noGrp="1"/>
          </p:cNvSpPr>
          <p:nvPr>
            <p:ph type="dt" sz="half" idx="10"/>
          </p:nvPr>
        </p:nvSpPr>
        <p:spPr/>
        <p:txBody>
          <a:bodyPr/>
          <a:lstStyle/>
          <a:p>
            <a:pPr>
              <a:defRPr/>
            </a:pPr>
            <a:endParaRPr lang="en-US" altLang="zh-CN"/>
          </a:p>
        </p:txBody>
      </p:sp>
      <p:sp>
        <p:nvSpPr>
          <p:cNvPr id="4" name="页脚占位符 3"/>
          <p:cNvSpPr>
            <a:spLocks noGrp="1"/>
          </p:cNvSpPr>
          <p:nvPr>
            <p:ph type="ftr" sz="quarter" idx="11"/>
          </p:nvPr>
        </p:nvSpPr>
        <p:spPr/>
        <p:txBody>
          <a:bodyPr/>
          <a:lstStyle/>
          <a:p>
            <a:pPr>
              <a:defRPr/>
            </a:pPr>
            <a:endParaRPr lang="en-US" altLang="zh-CN"/>
          </a:p>
        </p:txBody>
      </p:sp>
      <p:sp>
        <p:nvSpPr>
          <p:cNvPr id="5" name="灯片编号占位符 4"/>
          <p:cNvSpPr>
            <a:spLocks noGrp="1"/>
          </p:cNvSpPr>
          <p:nvPr>
            <p:ph type="sldNum" sz="quarter" idx="12"/>
          </p:nvPr>
        </p:nvSpPr>
        <p:spPr/>
        <p:txBody>
          <a:bodyPr/>
          <a:lstStyle/>
          <a:p>
            <a:pPr>
              <a:defRPr/>
            </a:pPr>
            <a:fld id="{D005ED34-1F05-4349-8A31-5B7E535888CA}" type="slidenum">
              <a:rPr lang="en-US" altLang="zh-CN" smtClean="0"/>
              <a:pPr>
                <a:defRPr/>
              </a:pPr>
              <a:t>‹#›</a:t>
            </a:fld>
            <a:endParaRPr lang="en-US" altLang="zh-CN"/>
          </a:p>
        </p:txBody>
      </p:sp>
      <p:pic>
        <p:nvPicPr>
          <p:cNvPr id="7" name="图片 6"/>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p:nvSpPr>
        <p:spPr>
          <a:xfrm>
            <a:off x="0" y="0"/>
            <a:ext cx="6696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日期占位符 1"/>
          <p:cNvSpPr>
            <a:spLocks noGrp="1"/>
          </p:cNvSpPr>
          <p:nvPr>
            <p:ph type="dt" sz="half" idx="10"/>
          </p:nvPr>
        </p:nvSpPr>
        <p:spPr/>
        <p:txBody>
          <a:bodyPr/>
          <a:lstStyle/>
          <a:p>
            <a:pPr>
              <a:defRPr/>
            </a:pPr>
            <a:endParaRPr lang="en-US" altLang="zh-CN"/>
          </a:p>
        </p:txBody>
      </p:sp>
      <p:sp>
        <p:nvSpPr>
          <p:cNvPr id="3" name="页脚占位符 2"/>
          <p:cNvSpPr>
            <a:spLocks noGrp="1"/>
          </p:cNvSpPr>
          <p:nvPr>
            <p:ph type="ftr" sz="quarter" idx="11"/>
          </p:nvPr>
        </p:nvSpPr>
        <p:spPr/>
        <p:txBody>
          <a:bodyPr/>
          <a:lstStyle/>
          <a:p>
            <a:pPr>
              <a:defRPr/>
            </a:pPr>
            <a:endParaRPr lang="en-US" altLang="zh-CN"/>
          </a:p>
        </p:txBody>
      </p:sp>
      <p:sp>
        <p:nvSpPr>
          <p:cNvPr id="4" name="灯片编号占位符 3"/>
          <p:cNvSpPr>
            <a:spLocks noGrp="1"/>
          </p:cNvSpPr>
          <p:nvPr>
            <p:ph type="sldNum" sz="quarter" idx="12"/>
          </p:nvPr>
        </p:nvSpPr>
        <p:spPr/>
        <p:txBody>
          <a:bodyPr/>
          <a:lstStyle/>
          <a:p>
            <a:pPr>
              <a:defRPr/>
            </a:pPr>
            <a:fld id="{7E65E033-9BC1-46AD-B7F4-D17E2F794662}" type="slidenum">
              <a:rPr lang="en-US" altLang="zh-CN" smtClean="0"/>
              <a:pPr>
                <a:defRPr/>
              </a:pPr>
              <a:t>‹#›</a:t>
            </a:fld>
            <a:endParaRPr lang="en-US" altLang="zh-CN"/>
          </a:p>
        </p:txBody>
      </p:sp>
      <p:pic>
        <p:nvPicPr>
          <p:cNvPr id="6" name="图片 5"/>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8" name="矩形 7"/>
          <p:cNvSpPr/>
          <p:nvPr/>
        </p:nvSpPr>
        <p:spPr>
          <a:xfrm>
            <a:off x="0" y="0"/>
            <a:ext cx="6732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461175" y="5357826"/>
            <a:ext cx="8226225" cy="768028"/>
          </a:xfrm>
        </p:spPr>
        <p:txBody>
          <a:bodyPr anchor="ctr"/>
          <a:lstStyle>
            <a:lvl1pPr algn="ctr">
              <a:defRPr lang="zh-CN" altLang="en-US" sz="36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内容占位符 2"/>
          <p:cNvSpPr>
            <a:spLocks noGrp="1"/>
          </p:cNvSpPr>
          <p:nvPr>
            <p:ph idx="1"/>
          </p:nvPr>
        </p:nvSpPr>
        <p:spPr>
          <a:xfrm>
            <a:off x="460382" y="428604"/>
            <a:ext cx="5111750" cy="48577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文本占位符 3"/>
          <p:cNvSpPr>
            <a:spLocks noGrp="1"/>
          </p:cNvSpPr>
          <p:nvPr>
            <p:ph type="body" sz="half" idx="2"/>
          </p:nvPr>
        </p:nvSpPr>
        <p:spPr>
          <a:xfrm>
            <a:off x="5679086" y="1357298"/>
            <a:ext cx="3008313" cy="392909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5" name="日期占位符 4"/>
          <p:cNvSpPr>
            <a:spLocks noGrp="1"/>
          </p:cNvSpPr>
          <p:nvPr>
            <p:ph type="dt" sz="half" idx="10"/>
          </p:nvPr>
        </p:nvSpPr>
        <p:spPr/>
        <p:txBody>
          <a:bodyPr/>
          <a:lstStyle/>
          <a:p>
            <a:pPr>
              <a:defRPr/>
            </a:pPr>
            <a:endParaRPr lang="en-US" altLang="zh-CN"/>
          </a:p>
        </p:txBody>
      </p:sp>
      <p:sp>
        <p:nvSpPr>
          <p:cNvPr id="6" name="页脚占位符 5"/>
          <p:cNvSpPr>
            <a:spLocks noGrp="1"/>
          </p:cNvSpPr>
          <p:nvPr>
            <p:ph type="ftr" sz="quarter" idx="11"/>
          </p:nvPr>
        </p:nvSpPr>
        <p:spPr/>
        <p:txBody>
          <a:bodyPr/>
          <a:lstStyle/>
          <a:p>
            <a:pPr>
              <a:defRPr/>
            </a:pPr>
            <a:endParaRPr lang="en-US" altLang="zh-CN"/>
          </a:p>
        </p:txBody>
      </p:sp>
      <p:sp>
        <p:nvSpPr>
          <p:cNvPr id="7" name="灯片编号占位符 6"/>
          <p:cNvSpPr>
            <a:spLocks noGrp="1"/>
          </p:cNvSpPr>
          <p:nvPr>
            <p:ph type="sldNum" sz="quarter" idx="12"/>
          </p:nvPr>
        </p:nvSpPr>
        <p:spPr/>
        <p:txBody>
          <a:bodyPr/>
          <a:lstStyle/>
          <a:p>
            <a:pPr>
              <a:defRPr/>
            </a:pPr>
            <a:fld id="{EC1A2DC8-42E3-4008-9513-660DE4C020FD}" type="slidenum">
              <a:rPr lang="en-US" altLang="zh-CN" smtClean="0"/>
              <a:pPr>
                <a:defRPr/>
              </a:pPr>
              <a:t>‹#›</a:t>
            </a:fld>
            <a:endParaRPr lang="en-US" altLang="zh-CN"/>
          </a:p>
        </p:txBody>
      </p:sp>
      <p:pic>
        <p:nvPicPr>
          <p:cNvPr id="9" name="图片 8"/>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8" name="矩形 7"/>
          <p:cNvSpPr/>
          <p:nvPr/>
        </p:nvSpPr>
        <p:spPr>
          <a:xfrm>
            <a:off x="0" y="0"/>
            <a:ext cx="6696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a:xfrm>
            <a:off x="695298" y="214290"/>
            <a:ext cx="7448602" cy="781052"/>
          </a:xfrm>
        </p:spPr>
        <p:txBody>
          <a:bodyPr anchor="ctr"/>
          <a:lstStyle>
            <a:lvl1pPr algn="ctr" rtl="0">
              <a:spcBef>
                <a:spcPct val="0"/>
              </a:spcBef>
              <a:buNone/>
              <a:defRPr sz="3600" b="0" kern="1200" spc="5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681015" y="1000108"/>
            <a:ext cx="7452360" cy="5214974"/>
          </a:xfrm>
          <a:prstGeom prst="snip2DiagRect">
            <a:avLst>
              <a:gd name="adj1" fmla="val 0"/>
              <a:gd name="adj2" fmla="val 17946"/>
            </a:avLst>
          </a:prstGeom>
        </p:spPr>
        <p:style>
          <a:lnRef idx="2">
            <a:schemeClr val="accent1"/>
          </a:lnRef>
          <a:fillRef idx="1">
            <a:schemeClr val="lt1"/>
          </a:fillRef>
          <a:effectRef idx="0">
            <a:schemeClr val="accent1"/>
          </a:effectRef>
          <a:fontRef idx="minor">
            <a:schemeClr val="dk1"/>
          </a:fontRef>
        </p:style>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4953000" y="6243633"/>
            <a:ext cx="3180375" cy="614367"/>
          </a:xfrm>
        </p:spPr>
        <p:txBody>
          <a:bodyPr anchor="t"/>
          <a:lstStyle>
            <a:lvl1pPr marL="0" indent="0" algn="r">
              <a:buNone/>
              <a:defRPr sz="1400"/>
            </a:lvl1pPr>
            <a:lvl2pPr marL="457200" indent="0" algn="r">
              <a:buNone/>
              <a:defRPr sz="1200"/>
            </a:lvl2pPr>
            <a:lvl3pPr marL="914400" indent="0" algn="r">
              <a:buNone/>
              <a:defRPr sz="1000"/>
            </a:lvl3pPr>
            <a:lvl4pPr marL="1371600" indent="0" algn="r">
              <a:buNone/>
              <a:defRPr sz="900"/>
            </a:lvl4pPr>
            <a:lvl5pPr marL="1828800" indent="0" algn="r">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eaLnBrk="1" latinLnBrk="0" hangingPunct="1"/>
            <a:r>
              <a:rPr kumimoji="0" lang="zh-CN" altLang="en-US" smtClean="0"/>
              <a:t>单击此处编辑母版文本样式</a:t>
            </a:r>
          </a:p>
        </p:txBody>
      </p:sp>
      <p:sp>
        <p:nvSpPr>
          <p:cNvPr id="5" name="日期占位符 4"/>
          <p:cNvSpPr>
            <a:spLocks noGrp="1"/>
          </p:cNvSpPr>
          <p:nvPr>
            <p:ph type="dt" sz="half" idx="10"/>
          </p:nvPr>
        </p:nvSpPr>
        <p:spPr>
          <a:xfrm>
            <a:off x="609600" y="6492878"/>
            <a:ext cx="1676384" cy="365125"/>
          </a:xfrm>
        </p:spPr>
        <p:txBody>
          <a:bodyPr/>
          <a:lstStyle/>
          <a:p>
            <a:pPr>
              <a:defRPr/>
            </a:pPr>
            <a:endParaRPr lang="en-US" altLang="zh-CN"/>
          </a:p>
        </p:txBody>
      </p:sp>
      <p:sp>
        <p:nvSpPr>
          <p:cNvPr id="6" name="页脚占位符 5"/>
          <p:cNvSpPr>
            <a:spLocks noGrp="1"/>
          </p:cNvSpPr>
          <p:nvPr>
            <p:ph type="ftr" sz="quarter" idx="11"/>
          </p:nvPr>
        </p:nvSpPr>
        <p:spPr>
          <a:xfrm>
            <a:off x="2285984" y="6492876"/>
            <a:ext cx="2643206" cy="365125"/>
          </a:xfrm>
        </p:spPr>
        <p:txBody>
          <a:bodyPr/>
          <a:lstStyle/>
          <a:p>
            <a:pPr>
              <a:defRPr/>
            </a:pPr>
            <a:endParaRPr lang="en-US" altLang="zh-CN"/>
          </a:p>
        </p:txBody>
      </p:sp>
      <p:sp>
        <p:nvSpPr>
          <p:cNvPr id="7" name="灯片编号占位符 6"/>
          <p:cNvSpPr>
            <a:spLocks noGrp="1"/>
          </p:cNvSpPr>
          <p:nvPr>
            <p:ph type="sldNum" sz="quarter" idx="12"/>
          </p:nvPr>
        </p:nvSpPr>
        <p:spPr>
          <a:xfrm>
            <a:off x="683073" y="5347005"/>
            <a:ext cx="871200" cy="871200"/>
          </a:xfrm>
          <a:prstGeom prst="rtTriangle">
            <a:avLst/>
          </a:prstGeom>
          <a:noFill/>
        </p:spPr>
        <p:style>
          <a:lnRef idx="2">
            <a:schemeClr val="accent1"/>
          </a:lnRef>
          <a:fillRef idx="1">
            <a:schemeClr val="lt1"/>
          </a:fillRef>
          <a:effectRef idx="0">
            <a:schemeClr val="accent1"/>
          </a:effectRef>
          <a:fontRef idx="minor">
            <a:schemeClr val="dk1"/>
          </a:fontRef>
        </p:style>
        <p:txBody>
          <a:bodyPr/>
          <a:lstStyle/>
          <a:p>
            <a:pPr>
              <a:defRPr/>
            </a:pPr>
            <a:fld id="{52444D41-C41F-464C-84BF-81A70D54DC6F}" type="slidenum">
              <a:rPr lang="en-US" altLang="zh-CN" smtClean="0"/>
              <a:pPr>
                <a:defRPr/>
              </a:pPr>
              <a:t>‹#›</a:t>
            </a:fld>
            <a:endParaRPr lang="en-US" altLang="zh-CN"/>
          </a:p>
        </p:txBody>
      </p:sp>
      <p:pic>
        <p:nvPicPr>
          <p:cNvPr id="9" name="图片 8"/>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7" name="矩形 6"/>
          <p:cNvSpPr/>
          <p:nvPr/>
        </p:nvSpPr>
        <p:spPr>
          <a:xfrm>
            <a:off x="0" y="0"/>
            <a:ext cx="6696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标题 1"/>
          <p:cNvSpPr>
            <a:spLocks noGrp="1"/>
          </p:cNvSpPr>
          <p:nvPr>
            <p:ph type="title"/>
          </p:nvPr>
        </p:nvSpPr>
        <p:spPr/>
        <p:txBody>
          <a:bodyPr/>
          <a:lstStyle>
            <a:lvl1pPr algn="r">
              <a:defRPr/>
            </a:lvl1p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1500176"/>
            <a:ext cx="8229600" cy="4714907"/>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7B806895-3DDF-41CC-B0BD-B0A84E3861B4}" type="slidenum">
              <a:rPr lang="en-US" altLang="zh-CN" smtClean="0"/>
              <a:pPr>
                <a:defRPr/>
              </a:pPr>
              <a:t>‹#›</a:t>
            </a:fld>
            <a:endParaRPr lang="en-US" altLang="zh-CN"/>
          </a:p>
        </p:txBody>
      </p:sp>
      <p:pic>
        <p:nvPicPr>
          <p:cNvPr id="8" name="图片 7"/>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7" name="矩形 6"/>
          <p:cNvSpPr/>
          <p:nvPr/>
        </p:nvSpPr>
        <p:spPr>
          <a:xfrm>
            <a:off x="0" y="0"/>
            <a:ext cx="669600" cy="6858000"/>
          </a:xfrm>
          <a:prstGeom prst="rect">
            <a:avLst/>
          </a:prstGeom>
          <a:blipFill>
            <a:blip r:embed="rId2">
              <a:alphaModFix amt="40000"/>
            </a:blip>
            <a:tile tx="0" ty="0" sx="50000" sy="50000" flip="x" algn="tl"/>
          </a:blipFill>
          <a:ln w="25400" cap="rnd"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zh-CN" altLang="en-US"/>
          </a:p>
        </p:txBody>
      </p:sp>
      <p:sp>
        <p:nvSpPr>
          <p:cNvPr id="2" name="竖排标题 1"/>
          <p:cNvSpPr>
            <a:spLocks noGrp="1"/>
          </p:cNvSpPr>
          <p:nvPr>
            <p:ph type="title" orient="vert"/>
          </p:nvPr>
        </p:nvSpPr>
        <p:spPr>
          <a:xfrm>
            <a:off x="7286644" y="274638"/>
            <a:ext cx="1400156" cy="5940444"/>
          </a:xfrm>
        </p:spPr>
        <p:txBody>
          <a:bodyPr vert="eaVert"/>
          <a:lstStyle>
            <a:lvl1pPr algn="ctr">
              <a:defRPr>
                <a:effectLst>
                  <a:outerShdw dist="50800" dir="18900000" algn="tl" rotWithShape="0">
                    <a:srgbClr val="000000">
                      <a:alpha val="75000"/>
                    </a:srgbClr>
                  </a:outerShdw>
                </a:effectLst>
              </a:defRPr>
            </a:lvl1p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758006" cy="5940444"/>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pPr>
              <a:defRPr/>
            </a:pPr>
            <a:endParaRPr lang="en-US" altLang="zh-CN"/>
          </a:p>
        </p:txBody>
      </p:sp>
      <p:sp>
        <p:nvSpPr>
          <p:cNvPr id="5" name="页脚占位符 4"/>
          <p:cNvSpPr>
            <a:spLocks noGrp="1"/>
          </p:cNvSpPr>
          <p:nvPr>
            <p:ph type="ftr" sz="quarter" idx="11"/>
          </p:nvPr>
        </p:nvSpPr>
        <p:spPr/>
        <p:txBody>
          <a:bodyPr/>
          <a:lstStyle/>
          <a:p>
            <a:pPr>
              <a:defRPr/>
            </a:pPr>
            <a:endParaRPr lang="en-US" altLang="zh-CN"/>
          </a:p>
        </p:txBody>
      </p:sp>
      <p:sp>
        <p:nvSpPr>
          <p:cNvPr id="6" name="灯片编号占位符 5"/>
          <p:cNvSpPr>
            <a:spLocks noGrp="1"/>
          </p:cNvSpPr>
          <p:nvPr>
            <p:ph type="sldNum" sz="quarter" idx="12"/>
          </p:nvPr>
        </p:nvSpPr>
        <p:spPr/>
        <p:txBody>
          <a:bodyPr/>
          <a:lstStyle/>
          <a:p>
            <a:pPr>
              <a:defRPr/>
            </a:pPr>
            <a:fld id="{9E5D5903-51FD-447A-9F4A-93E47BDDD9ED}" type="slidenum">
              <a:rPr lang="en-US" altLang="zh-CN" smtClean="0"/>
              <a:pPr>
                <a:defRPr/>
              </a:pPr>
              <a:t>‹#›</a:t>
            </a:fld>
            <a:endParaRPr lang="en-US" altLang="zh-CN"/>
          </a:p>
        </p:txBody>
      </p:sp>
      <p:pic>
        <p:nvPicPr>
          <p:cNvPr id="8" name="图片 7"/>
          <p:cNvPicPr>
            <a:picLocks noChangeAspect="1"/>
          </p:cNvPicPr>
          <p:nvPr/>
        </p:nvPicPr>
        <p:blipFill>
          <a:blip r:embed="rId3">
            <a:duotone>
              <a:schemeClr val="bg2"/>
              <a:srgbClr val="FFF1C1"/>
            </a:duotone>
          </a:blip>
          <a:stretch>
            <a:fillRect/>
          </a:stretch>
        </p:blipFill>
        <p:spPr>
          <a:xfrm>
            <a:off x="8135907" y="0"/>
            <a:ext cx="1008093" cy="1428736"/>
          </a:xfrm>
          <a:prstGeom prst="rect">
            <a:avLst/>
          </a:prstGeom>
          <a:noFill/>
          <a:ln>
            <a:noFill/>
          </a:ln>
        </p:spPr>
      </p:pic>
    </p:spTree>
  </p:cSld>
  <p:clrMapOvr>
    <a:masterClrMapping/>
  </p:clrMapOvr>
  <p:transition>
    <p:random/>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7776000" cy="1143000"/>
          </a:xfrm>
          <a:prstGeom prst="rect">
            <a:avLst/>
          </a:prstGeom>
        </p:spPr>
        <p:txBody>
          <a:bodyPr vert="horz" rtlCol="0" anchor="ctr">
            <a:normAutofit/>
            <a:scene3d>
              <a:camera prst="orthographicFront"/>
              <a:lightRig rig="soft" dir="t"/>
            </a:scene3d>
            <a:sp3d prstMaterial="matte">
              <a:bevelT w="12700" h="12700"/>
            </a:sp3d>
          </a:body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457200" y="1600200"/>
            <a:ext cx="8229600" cy="4525963"/>
          </a:xfrm>
          <a:prstGeom prst="rect">
            <a:avLst/>
          </a:prstGeom>
        </p:spPr>
        <p:txBody>
          <a:bodyPr vert="horz" rtlCol="0">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274320" rtlCol="0" anchor="ctr"/>
          <a:lstStyle>
            <a:lvl1pPr algn="l" eaLnBrk="1" latinLnBrk="0" hangingPunct="1">
              <a:defRPr kumimoji="0" sz="1200">
                <a:solidFill>
                  <a:schemeClr val="tx1"/>
                </a:solidFill>
              </a:defRPr>
            </a:lvl1pPr>
          </a:lstStyle>
          <a:p>
            <a:pPr>
              <a:defRPr/>
            </a:pPr>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rtlCol="0" anchor="ctr"/>
          <a:lstStyle>
            <a:lvl1pPr algn="ctr" eaLnBrk="1" latinLnBrk="0" hangingPunct="1">
              <a:defRPr kumimoji="0" sz="1200">
                <a:solidFill>
                  <a:schemeClr val="tx1"/>
                </a:solidFill>
              </a:defRPr>
            </a:lvl1pPr>
          </a:lstStyle>
          <a:p>
            <a:pPr>
              <a:defRPr/>
            </a:pPr>
            <a:endParaRPr lang="en-US" altLang="zh-CN"/>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45720" tIns="45720" rIns="45720" rtlCol="0" anchor="ctr"/>
          <a:lstStyle>
            <a:lvl1pPr algn="r" eaLnBrk="1" latinLnBrk="0" hangingPunct="1">
              <a:defRPr kumimoji="0" sz="1200">
                <a:solidFill>
                  <a:schemeClr val="tx1"/>
                </a:solidFill>
              </a:defRPr>
            </a:lvl1pPr>
          </a:lstStyle>
          <a:p>
            <a:pPr>
              <a:defRPr/>
            </a:pPr>
            <a:fld id="{28E2D796-E94E-4BB9-A979-5AE8E5CF713D}" type="slidenum">
              <a:rPr lang="en-US" altLang="zh-CN" smtClean="0"/>
              <a:pPr>
                <a:defRPr/>
              </a:pPr>
              <a:t>‹#›</a:t>
            </a:fld>
            <a:endParaRPr lang="en-US" altLang="zh-CN"/>
          </a:p>
        </p:txBody>
      </p:sp>
    </p:spTree>
  </p:cSld>
  <p:clrMap bg1="dk1" tx1="lt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ransition>
    <p:random/>
  </p:transition>
  <p:timing>
    <p:tnLst>
      <p:par>
        <p:cTn id="1" dur="indefinite" restart="never" nodeType="tmRoot"/>
      </p:par>
    </p:tnLst>
  </p:timing>
  <p:txStyles>
    <p:titleStyle>
      <a:lvl1pPr algn="l" rtl="0" eaLnBrk="1" latinLnBrk="0" hangingPunct="1">
        <a:spcBef>
          <a:spcPct val="0"/>
        </a:spcBef>
        <a:buNone/>
        <a:defRPr kumimoji="0" lang="zh-CN" altLang="en-US" sz="4400" b="0" kern="1200" spc="50" dirty="0">
          <a:ln w="12700">
            <a:noFill/>
            <a:prstDash val="solid"/>
          </a:ln>
          <a:solidFill>
            <a:schemeClr val="accent4"/>
          </a:solidFill>
          <a:effectLst>
            <a:outerShdw blurRad="38100" dist="20320" dir="2700000" algn="tl" rotWithShape="0">
              <a:srgbClr val="000000">
                <a:alpha val="70000"/>
              </a:srgbClr>
            </a:outerShdw>
          </a:effectLst>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p:titleStyle>
    <p:bodyStyle>
      <a:lvl1pPr marL="342900" indent="-342900" algn="l" rtl="0" eaLnBrk="1" latinLnBrk="0" hangingPunct="1">
        <a:spcBef>
          <a:spcPct val="20000"/>
        </a:spcBef>
        <a:buClr>
          <a:schemeClr val="tx2"/>
        </a:buClr>
        <a:buSzPct val="60000"/>
        <a:buFont typeface="Wingdings 2"/>
        <a:buChar char=""/>
        <a:defRPr kumimoji="0" sz="3200" kern="1200">
          <a:solidFill>
            <a:schemeClr val="tx1"/>
          </a:solidFill>
          <a:latin typeface="+mn-lt"/>
          <a:ea typeface="+mn-ea"/>
          <a:cs typeface="+mn-cs"/>
        </a:defRPr>
      </a:lvl1pPr>
      <a:lvl2pPr marL="742950" indent="-285750" algn="l" rtl="0" eaLnBrk="1" latinLnBrk="0" hangingPunct="1">
        <a:spcBef>
          <a:spcPct val="20000"/>
        </a:spcBef>
        <a:buClr>
          <a:schemeClr val="tx2"/>
        </a:buClr>
        <a:buSzPct val="60000"/>
        <a:buFont typeface="Wingdings 2"/>
        <a:buChar char=""/>
        <a:defRPr kumimoji="0" sz="2800" kern="1200">
          <a:solidFill>
            <a:schemeClr val="tx1"/>
          </a:solidFill>
          <a:latin typeface="+mn-lt"/>
          <a:ea typeface="+mn-ea"/>
          <a:cs typeface="+mn-cs"/>
        </a:defRPr>
      </a:lvl2pPr>
      <a:lvl3pPr marL="1143000" indent="-228600" algn="l" rtl="0" eaLnBrk="1" latinLnBrk="0" hangingPunct="1">
        <a:spcBef>
          <a:spcPct val="20000"/>
        </a:spcBef>
        <a:buClr>
          <a:schemeClr val="tx2"/>
        </a:buClr>
        <a:buSzPct val="60000"/>
        <a:buFont typeface="Wingdings 2"/>
        <a:buChar char=""/>
        <a:defRPr kumimoji="0" sz="2400" kern="1200">
          <a:solidFill>
            <a:schemeClr val="tx1"/>
          </a:solidFill>
          <a:latin typeface="+mn-lt"/>
          <a:ea typeface="+mn-ea"/>
          <a:cs typeface="+mn-cs"/>
        </a:defRPr>
      </a:lvl3pPr>
      <a:lvl4pPr marL="1600200" indent="-228600" algn="l" rtl="0" eaLnBrk="1" latinLnBrk="0" hangingPunct="1">
        <a:spcBef>
          <a:spcPct val="20000"/>
        </a:spcBef>
        <a:buClr>
          <a:schemeClr val="tx2"/>
        </a:buClr>
        <a:buSzPct val="60000"/>
        <a:buFont typeface="Wingdings 2"/>
        <a:buChar char=""/>
        <a:defRPr kumimoji="0" sz="2000" kern="1200">
          <a:solidFill>
            <a:schemeClr val="tx1"/>
          </a:solidFill>
          <a:latin typeface="+mn-lt"/>
          <a:ea typeface="+mn-ea"/>
          <a:cs typeface="+mn-cs"/>
        </a:defRPr>
      </a:lvl4pPr>
      <a:lvl5pPr marL="2057400" indent="-228600" algn="l" rtl="0" eaLnBrk="1" latinLnBrk="0" hangingPunct="1">
        <a:spcBef>
          <a:spcPct val="20000"/>
        </a:spcBef>
        <a:buClr>
          <a:schemeClr val="tx2"/>
        </a:buClr>
        <a:buSzPct val="60000"/>
        <a:buFont typeface="Wingdings 2"/>
        <a:buChar char=""/>
        <a:defRPr kumimoji="0" sz="2000" kern="1200">
          <a:solidFill>
            <a:schemeClr val="tx1"/>
          </a:solidFill>
          <a:latin typeface="+mn-lt"/>
          <a:ea typeface="+mn-ea"/>
          <a:cs typeface="+mn-cs"/>
        </a:defRPr>
      </a:lvl5pPr>
      <a:lvl6pPr marL="2514600" indent="-228600" algn="l" rtl="0" eaLnBrk="1" latinLnBrk="0" hangingPunct="1">
        <a:spcBef>
          <a:spcPct val="20000"/>
        </a:spcBef>
        <a:buFont typeface="Arial"/>
        <a:buChar char="•"/>
        <a:defRPr kumimoji="0" sz="2000" kern="1200">
          <a:solidFill>
            <a:schemeClr val="tx1"/>
          </a:solidFill>
          <a:latin typeface="+mn-lt"/>
          <a:ea typeface="+mn-ea"/>
          <a:cs typeface="+mn-cs"/>
        </a:defRPr>
      </a:lvl6pPr>
      <a:lvl7pPr marL="2971800" indent="-228600" algn="l" rtl="0" eaLnBrk="1" latinLnBrk="0" hangingPunct="1">
        <a:spcBef>
          <a:spcPct val="20000"/>
        </a:spcBef>
        <a:buFont typeface="Arial"/>
        <a:buChar char="•"/>
        <a:defRPr kumimoji="0" sz="2000" kern="1200">
          <a:solidFill>
            <a:schemeClr val="tx1"/>
          </a:solidFill>
          <a:latin typeface="+mn-lt"/>
          <a:ea typeface="+mn-ea"/>
          <a:cs typeface="+mn-cs"/>
        </a:defRPr>
      </a:lvl7pPr>
      <a:lvl8pPr marL="3429000" indent="-228600" algn="l" rtl="0" eaLnBrk="1" latinLnBrk="0" hangingPunct="1">
        <a:spcBef>
          <a:spcPct val="20000"/>
        </a:spcBef>
        <a:buFont typeface="Arial"/>
        <a:buChar char="•"/>
        <a:defRPr kumimoji="0" sz="2000" kern="1200">
          <a:solidFill>
            <a:schemeClr val="tx1"/>
          </a:solidFill>
          <a:latin typeface="+mn-lt"/>
          <a:ea typeface="+mn-ea"/>
          <a:cs typeface="+mn-cs"/>
        </a:defRPr>
      </a:lvl8pPr>
      <a:lvl9pPr marL="3886200" indent="-228600" algn="l" rtl="0" eaLnBrk="1" latinLnBrk="0" hangingPunct="1">
        <a:spcBef>
          <a:spcPct val="20000"/>
        </a:spcBef>
        <a:buFont typeface="Arial"/>
        <a:buChar char="•"/>
        <a:defRPr kumimoji="0" sz="20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ctrTitle"/>
          </p:nvPr>
        </p:nvSpPr>
        <p:spPr>
          <a:xfrm>
            <a:off x="397768" y="1340768"/>
            <a:ext cx="8134672" cy="1670050"/>
          </a:xfrm>
        </p:spPr>
        <p:style>
          <a:lnRef idx="1">
            <a:schemeClr val="accent2"/>
          </a:lnRef>
          <a:fillRef idx="3">
            <a:schemeClr val="accent2"/>
          </a:fillRef>
          <a:effectRef idx="2">
            <a:schemeClr val="accent2"/>
          </a:effectRef>
          <a:fontRef idx="minor">
            <a:schemeClr val="lt1"/>
          </a:fontRef>
        </p:style>
        <p:txBody>
          <a:bodyPr/>
          <a:lstStyle/>
          <a:p>
            <a:pPr eaLnBrk="1" hangingPunct="1">
              <a:defRPr/>
            </a:pPr>
            <a:r>
              <a:rPr lang="zh-CN" altLang="en-US" sz="4800" b="0" dirty="0" smtClean="0">
                <a:ea typeface="隶书" pitchFamily="49" charset="-122"/>
              </a:rPr>
              <a:t>中医临床思维若干问题讨论</a:t>
            </a:r>
          </a:p>
        </p:txBody>
      </p:sp>
      <p:sp>
        <p:nvSpPr>
          <p:cNvPr id="2054" name="Rectangle 6"/>
          <p:cNvSpPr>
            <a:spLocks noGrp="1" noChangeArrowheads="1"/>
          </p:cNvSpPr>
          <p:nvPr>
            <p:ph type="subTitle" idx="1"/>
          </p:nvPr>
        </p:nvSpPr>
        <p:spPr>
          <a:xfrm>
            <a:off x="971550" y="3556992"/>
            <a:ext cx="7010400" cy="1600200"/>
          </a:xfrm>
        </p:spPr>
        <p:txBody>
          <a:bodyPr>
            <a:normAutofit/>
          </a:bodyPr>
          <a:lstStyle/>
          <a:p>
            <a:pPr eaLnBrk="1" hangingPunct="1">
              <a:lnSpc>
                <a:spcPct val="150000"/>
              </a:lnSpc>
              <a:defRPr/>
            </a:pPr>
            <a:r>
              <a:rPr lang="zh-CN" altLang="en-US" sz="2800" b="1" dirty="0" smtClean="0">
                <a:solidFill>
                  <a:srgbClr val="FF99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广西中医药大学瑞康临床医学院</a:t>
            </a:r>
          </a:p>
          <a:p>
            <a:pPr eaLnBrk="1" hangingPunct="1">
              <a:lnSpc>
                <a:spcPct val="150000"/>
              </a:lnSpc>
              <a:defRPr/>
            </a:pPr>
            <a:r>
              <a:rPr lang="zh-CN" altLang="en-US" sz="2800" b="1" dirty="0" smtClean="0">
                <a:solidFill>
                  <a:srgbClr val="FF9900"/>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林 寿 宁</a:t>
            </a:r>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5229200"/>
            <a:ext cx="5334000" cy="55563"/>
          </a:xfrm>
          <a:prstGeom prst="rect">
            <a:avLst/>
          </a:prstGeom>
          <a:ln/>
        </p:spPr>
        <p:style>
          <a:lnRef idx="1">
            <a:schemeClr val="accent2"/>
          </a:lnRef>
          <a:fillRef idx="3">
            <a:schemeClr val="accent2"/>
          </a:fillRef>
          <a:effectRef idx="2">
            <a:schemeClr val="accent2"/>
          </a:effectRef>
          <a:fontRef idx="minor">
            <a:schemeClr val="lt1"/>
          </a:fontRef>
        </p:style>
      </p:pic>
    </p:spTree>
  </p:cSld>
  <p:clrMapOvr>
    <a:masterClrMapping/>
  </p:clrMapOvr>
  <p:transition>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defRPr/>
            </a:pPr>
            <a:r>
              <a:rPr lang="zh-CN" altLang="en-US" smtClean="0">
                <a:latin typeface="宋体" pitchFamily="2" charset="-122"/>
              </a:rPr>
              <a:t>前  言</a:t>
            </a:r>
          </a:p>
        </p:txBody>
      </p:sp>
      <p:sp>
        <p:nvSpPr>
          <p:cNvPr id="5123" name="Rectangle 3"/>
          <p:cNvSpPr>
            <a:spLocks noGrp="1" noChangeArrowheads="1"/>
          </p:cNvSpPr>
          <p:nvPr>
            <p:ph idx="1"/>
          </p:nvPr>
        </p:nvSpPr>
        <p:spPr/>
        <p:txBody>
          <a:bodyPr/>
          <a:lstStyle/>
          <a:p>
            <a:pPr eaLnBrk="1" hangingPunct="1">
              <a:defRPr/>
            </a:pPr>
            <a:r>
              <a:rPr lang="zh-CN" altLang="en-US" smtClean="0">
                <a:latin typeface="宋体" pitchFamily="2" charset="-122"/>
              </a:rPr>
              <a:t>医生的根本职责是治病教人，解除病人的痛苦，以至挽救病人的生命。</a:t>
            </a:r>
          </a:p>
          <a:p>
            <a:pPr eaLnBrk="1" hangingPunct="1">
              <a:defRPr/>
            </a:pPr>
            <a:r>
              <a:rPr lang="zh-CN" altLang="en-US" smtClean="0">
                <a:latin typeface="宋体" pitchFamily="2" charset="-122"/>
              </a:rPr>
              <a:t>正确的、合理的临床思维，是疾病诊断、治疗、护理、调养的前提。</a:t>
            </a:r>
          </a:p>
        </p:txBody>
      </p:sp>
    </p:spTree>
  </p:cSld>
  <p:clrMapOvr>
    <a:masterClrMapping/>
  </p:clrMapOvr>
  <p:transition>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eaLnBrk="1" hangingPunct="1">
              <a:defRPr/>
            </a:pPr>
            <a:endParaRPr lang="zh-CN" altLang="zh-CN" smtClean="0"/>
          </a:p>
        </p:txBody>
      </p:sp>
      <p:sp>
        <p:nvSpPr>
          <p:cNvPr id="284675" name="Rectangle 3"/>
          <p:cNvSpPr>
            <a:spLocks noGrp="1" noChangeArrowheads="1"/>
          </p:cNvSpPr>
          <p:nvPr>
            <p:ph idx="1"/>
          </p:nvPr>
        </p:nvSpPr>
        <p:spPr>
          <a:xfrm>
            <a:off x="566738" y="1773238"/>
            <a:ext cx="8001000" cy="4267200"/>
          </a:xfrm>
        </p:spPr>
        <p:txBody>
          <a:bodyPr/>
          <a:lstStyle/>
          <a:p>
            <a:pPr eaLnBrk="1" hangingPunct="1">
              <a:defRPr/>
            </a:pPr>
            <a:r>
              <a:rPr lang="zh-CN" altLang="en-US" smtClean="0">
                <a:latin typeface="宋体" pitchFamily="2" charset="-122"/>
              </a:rPr>
              <a:t>医生的日常工作，包括从辨认疾病到治病救人，以及判断病人的预后和协助安排其随后的日常生活和劳动均应贯彻科学的临床思维。</a:t>
            </a:r>
          </a:p>
          <a:p>
            <a:pPr eaLnBrk="1" hangingPunct="1">
              <a:defRPr/>
            </a:pPr>
            <a:r>
              <a:rPr lang="zh-CN" altLang="en-US" smtClean="0">
                <a:latin typeface="宋体" pitchFamily="2" charset="-122"/>
              </a:rPr>
              <a:t>即医生应以科学观察到的大量生动事实</a:t>
            </a:r>
            <a:r>
              <a:rPr lang="en-US" altLang="zh-CN" smtClean="0">
                <a:latin typeface="宋体" pitchFamily="2" charset="-122"/>
              </a:rPr>
              <a:t>(</a:t>
            </a:r>
            <a:r>
              <a:rPr lang="zh-CN" altLang="en-US" smtClean="0">
                <a:latin typeface="宋体" pitchFamily="2" charset="-122"/>
              </a:rPr>
              <a:t>疾病的表现</a:t>
            </a:r>
            <a:r>
              <a:rPr lang="en-US" altLang="zh-CN" smtClean="0">
                <a:latin typeface="宋体" pitchFamily="2" charset="-122"/>
              </a:rPr>
              <a:t>)</a:t>
            </a:r>
            <a:r>
              <a:rPr lang="zh-CN" altLang="en-US" smtClean="0">
                <a:latin typeface="宋体" pitchFamily="2" charset="-122"/>
              </a:rPr>
              <a:t>通过科学分析综合做出推论</a:t>
            </a:r>
            <a:r>
              <a:rPr lang="en-US" altLang="zh-CN" smtClean="0">
                <a:latin typeface="宋体" pitchFamily="2" charset="-122"/>
              </a:rPr>
              <a:t>(</a:t>
            </a:r>
            <a:r>
              <a:rPr lang="zh-CN" altLang="en-US" smtClean="0">
                <a:latin typeface="宋体" pitchFamily="2" charset="-122"/>
              </a:rPr>
              <a:t>诊断</a:t>
            </a:r>
            <a:r>
              <a:rPr lang="en-US" altLang="zh-CN" smtClean="0">
                <a:latin typeface="宋体" pitchFamily="2" charset="-122"/>
              </a:rPr>
              <a:t>)</a:t>
            </a:r>
            <a:r>
              <a:rPr lang="zh-CN" altLang="en-US" smtClean="0">
                <a:latin typeface="宋体" pitchFamily="2" charset="-122"/>
              </a:rPr>
              <a:t>，从而指导治疗，这一过程是细致严密的抽象思维过程。</a:t>
            </a:r>
          </a:p>
        </p:txBody>
      </p:sp>
    </p:spTree>
  </p:cSld>
  <p:clrMapOvr>
    <a:masterClrMapping/>
  </p:clrMapOvr>
  <p:transition>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defRPr/>
            </a:pPr>
            <a:r>
              <a:rPr lang="zh-CN" altLang="en-US" smtClean="0">
                <a:latin typeface="宋体" pitchFamily="2" charset="-122"/>
              </a:rPr>
              <a:t>一、概 念</a:t>
            </a:r>
            <a:r>
              <a:rPr lang="en-US" altLang="zh-CN" smtClean="0">
                <a:latin typeface="Arial"/>
              </a:rPr>
              <a:t>—</a:t>
            </a:r>
            <a:r>
              <a:rPr lang="zh-CN" altLang="en-US" smtClean="0">
                <a:latin typeface="宋体" pitchFamily="2" charset="-122"/>
              </a:rPr>
              <a:t>关于临床思维</a:t>
            </a:r>
          </a:p>
        </p:txBody>
      </p:sp>
      <p:sp>
        <p:nvSpPr>
          <p:cNvPr id="10243" name="Rectangle 3"/>
          <p:cNvSpPr>
            <a:spLocks noGrp="1" noChangeArrowheads="1"/>
          </p:cNvSpPr>
          <p:nvPr>
            <p:ph idx="1"/>
          </p:nvPr>
        </p:nvSpPr>
        <p:spPr/>
        <p:txBody>
          <a:bodyPr/>
          <a:lstStyle/>
          <a:p>
            <a:pPr eaLnBrk="1" hangingPunct="1">
              <a:lnSpc>
                <a:spcPct val="160000"/>
              </a:lnSpc>
              <a:defRPr/>
            </a:pPr>
            <a:r>
              <a:rPr lang="zh-CN" altLang="en-US" sz="2400" smtClean="0">
                <a:latin typeface="宋体" pitchFamily="2" charset="-122"/>
              </a:rPr>
              <a:t>临床思维就是医学上的逻辑思维。</a:t>
            </a:r>
          </a:p>
          <a:p>
            <a:pPr eaLnBrk="1" hangingPunct="1">
              <a:lnSpc>
                <a:spcPct val="160000"/>
              </a:lnSpc>
              <a:defRPr/>
            </a:pPr>
            <a:r>
              <a:rPr lang="zh-CN" altLang="en-US" sz="2400" smtClean="0">
                <a:latin typeface="宋体" pitchFamily="2" charset="-122"/>
              </a:rPr>
              <a:t>临床思维，是医生运用医学理论知识，对疾病现象进行合理的分析归纳，作出诊断、处理的思考过程。</a:t>
            </a:r>
          </a:p>
          <a:p>
            <a:pPr eaLnBrk="1" hangingPunct="1">
              <a:lnSpc>
                <a:spcPct val="160000"/>
              </a:lnSpc>
              <a:defRPr/>
            </a:pPr>
            <a:r>
              <a:rPr lang="zh-CN" altLang="en-US" sz="2400" smtClean="0">
                <a:latin typeface="宋体" pitchFamily="2" charset="-122"/>
              </a:rPr>
              <a:t>临床思维主要体现在对收集到的资料，进行科学的临床分析，要求医师在繁杂的事物中透过现象看本质，分清主次，抓主要矛盾，解决关键问题。</a:t>
            </a:r>
          </a:p>
        </p:txBody>
      </p:sp>
    </p:spTree>
  </p:cSld>
  <p:clrMapOvr>
    <a:masterClrMapping/>
  </p:clrMapOvr>
  <p:transition>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zh-CN" altLang="en-US" smtClean="0">
                <a:latin typeface="宋体" pitchFamily="2" charset="-122"/>
              </a:rPr>
              <a:t>关于中医临床思维</a:t>
            </a:r>
          </a:p>
        </p:txBody>
      </p:sp>
      <p:sp>
        <p:nvSpPr>
          <p:cNvPr id="15363" name="Rectangle 3"/>
          <p:cNvSpPr>
            <a:spLocks noGrp="1" noChangeArrowheads="1"/>
          </p:cNvSpPr>
          <p:nvPr>
            <p:ph idx="1"/>
          </p:nvPr>
        </p:nvSpPr>
        <p:spPr/>
        <p:txBody>
          <a:bodyPr/>
          <a:lstStyle/>
          <a:p>
            <a:pPr eaLnBrk="1" hangingPunct="1">
              <a:defRPr/>
            </a:pPr>
            <a:r>
              <a:rPr lang="zh-CN" altLang="en-US" smtClean="0">
                <a:latin typeface="宋体" pitchFamily="2" charset="-122"/>
              </a:rPr>
              <a:t>中医临床思维是医生在医疗过程中。运用中医理论对患者、所患病证或相关事物及现象进行一系列的调查研究、分析判断，形成决策、实施和验证。以探求其疾病本质与治疗规律的思维活动过程。</a:t>
            </a:r>
          </a:p>
        </p:txBody>
      </p:sp>
    </p:spTree>
  </p:cSld>
  <p:clrMapOvr>
    <a:masterClrMapping/>
  </p:clrMapOvr>
  <p:transition>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pPr eaLnBrk="1" hangingPunct="1">
              <a:defRPr/>
            </a:pPr>
            <a:endParaRPr lang="zh-CN" altLang="zh-CN" smtClean="0"/>
          </a:p>
        </p:txBody>
      </p:sp>
      <p:sp>
        <p:nvSpPr>
          <p:cNvPr id="285699" name="Rectangle 3"/>
          <p:cNvSpPr>
            <a:spLocks noGrp="1" noChangeArrowheads="1"/>
          </p:cNvSpPr>
          <p:nvPr>
            <p:ph idx="1"/>
          </p:nvPr>
        </p:nvSpPr>
        <p:spPr/>
        <p:txBody>
          <a:bodyPr/>
          <a:lstStyle/>
          <a:p>
            <a:pPr eaLnBrk="1" hangingPunct="1">
              <a:defRPr/>
            </a:pPr>
            <a:r>
              <a:rPr lang="zh-CN" altLang="en-US" smtClean="0">
                <a:latin typeface="宋体" pitchFamily="2" charset="-122"/>
              </a:rPr>
              <a:t>中医临床思维，可分为四诊与辨证的诊断思维、确立治则治法与措施实施的治疗思维，以及临床验证与确诊的反馈思维等环节。</a:t>
            </a:r>
          </a:p>
        </p:txBody>
      </p:sp>
    </p:spTree>
  </p:cSld>
  <p:clrMapOvr>
    <a:masterClrMapping/>
  </p:clrMapOvr>
  <p:transition>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pPr eaLnBrk="1" hangingPunct="1">
              <a:defRPr/>
            </a:pPr>
            <a:endParaRPr lang="zh-CN" altLang="zh-CN" smtClean="0"/>
          </a:p>
        </p:txBody>
      </p:sp>
      <p:sp>
        <p:nvSpPr>
          <p:cNvPr id="287747" name="Rectangle 3"/>
          <p:cNvSpPr>
            <a:spLocks noGrp="1" noChangeArrowheads="1"/>
          </p:cNvSpPr>
          <p:nvPr>
            <p:ph idx="1"/>
          </p:nvPr>
        </p:nvSpPr>
        <p:spPr/>
        <p:txBody>
          <a:bodyPr/>
          <a:lstStyle/>
          <a:p>
            <a:pPr eaLnBrk="1" hangingPunct="1">
              <a:defRPr/>
            </a:pPr>
            <a:r>
              <a:rPr lang="zh-CN" altLang="en-US" dirty="0" smtClean="0">
                <a:latin typeface="宋体" pitchFamily="2" charset="-122"/>
              </a:rPr>
              <a:t>本讨论以临床思维在大概念讲起，引入中医临床思维方法</a:t>
            </a:r>
          </a:p>
          <a:p>
            <a:pPr eaLnBrk="1" hangingPunct="1">
              <a:defRPr/>
            </a:pPr>
            <a:r>
              <a:rPr lang="zh-CN" altLang="en-US" dirty="0" smtClean="0">
                <a:latin typeface="宋体" pitchFamily="2" charset="-122"/>
              </a:rPr>
              <a:t>以往讨论临床思维，主要是指诊断思维，今天我们讨论的临床思维包括诊断、治疗、护理、调养，还包括医疗安全等等。</a:t>
            </a:r>
          </a:p>
        </p:txBody>
      </p:sp>
    </p:spTree>
  </p:cSld>
  <p:clrMapOvr>
    <a:masterClrMapping/>
  </p:clrMapOvr>
  <p:transition>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defRPr/>
            </a:pPr>
            <a:r>
              <a:rPr lang="zh-CN" altLang="en-US" dirty="0" smtClean="0">
                <a:latin typeface="宋体" pitchFamily="2" charset="-122"/>
              </a:rPr>
              <a:t>二、临床思维的知识基础</a:t>
            </a:r>
          </a:p>
        </p:txBody>
      </p:sp>
      <p:sp>
        <p:nvSpPr>
          <p:cNvPr id="28675" name="Rectangle 3"/>
          <p:cNvSpPr>
            <a:spLocks noGrp="1" noChangeArrowheads="1"/>
          </p:cNvSpPr>
          <p:nvPr>
            <p:ph idx="1"/>
          </p:nvPr>
        </p:nvSpPr>
        <p:spPr/>
        <p:txBody>
          <a:bodyPr>
            <a:normAutofit/>
          </a:bodyPr>
          <a:lstStyle/>
          <a:p>
            <a:pPr eaLnBrk="1" hangingPunct="1">
              <a:defRPr/>
            </a:pPr>
            <a:r>
              <a:rPr lang="zh-CN" altLang="en-US" dirty="0" smtClean="0">
                <a:latin typeface="宋体" pitchFamily="2" charset="-122"/>
              </a:rPr>
              <a:t>科学的临床分析，蕴含着医生的知识、智能和经验。</a:t>
            </a:r>
          </a:p>
          <a:p>
            <a:pPr lvl="1" eaLnBrk="1" hangingPunct="1">
              <a:defRPr/>
            </a:pPr>
            <a:r>
              <a:rPr lang="zh-CN" altLang="en-US" dirty="0" smtClean="0">
                <a:latin typeface="宋体" pitchFamily="2" charset="-122"/>
              </a:rPr>
              <a:t>扎实而广博的医学理论</a:t>
            </a:r>
          </a:p>
          <a:p>
            <a:pPr lvl="1" eaLnBrk="1" hangingPunct="1">
              <a:defRPr/>
            </a:pPr>
            <a:r>
              <a:rPr lang="zh-CN" altLang="en-US" dirty="0" smtClean="0">
                <a:latin typeface="宋体" pitchFamily="2" charset="-122"/>
              </a:rPr>
              <a:t>医学基础理论（生理、病理、解剖、体格检查、辅助检查</a:t>
            </a:r>
            <a:r>
              <a:rPr lang="en-US" altLang="zh-CN" dirty="0" smtClean="0">
                <a:latin typeface="Arial"/>
              </a:rPr>
              <a:t>……</a:t>
            </a:r>
            <a:r>
              <a:rPr lang="zh-CN" altLang="en-US" dirty="0" smtClean="0">
                <a:latin typeface="宋体" pitchFamily="2" charset="-122"/>
              </a:rPr>
              <a:t>）</a:t>
            </a:r>
          </a:p>
          <a:p>
            <a:pPr lvl="1" eaLnBrk="1" hangingPunct="1">
              <a:defRPr/>
            </a:pPr>
            <a:r>
              <a:rPr lang="zh-CN" altLang="en-US" dirty="0" smtClean="0">
                <a:latin typeface="宋体" pitchFamily="2" charset="-122"/>
              </a:rPr>
              <a:t>全科知识</a:t>
            </a:r>
          </a:p>
          <a:p>
            <a:pPr lvl="1" eaLnBrk="1" hangingPunct="1">
              <a:defRPr/>
            </a:pPr>
            <a:r>
              <a:rPr lang="zh-CN" altLang="en-US" dirty="0" smtClean="0">
                <a:latin typeface="宋体" pitchFamily="2" charset="-122"/>
              </a:rPr>
              <a:t>专科理论</a:t>
            </a:r>
          </a:p>
          <a:p>
            <a:pPr lvl="1" eaLnBrk="1" hangingPunct="1">
              <a:defRPr/>
            </a:pPr>
            <a:r>
              <a:rPr lang="zh-CN" altLang="en-US" dirty="0" smtClean="0">
                <a:latin typeface="宋体" pitchFamily="2" charset="-122"/>
              </a:rPr>
              <a:t>现代进展</a:t>
            </a:r>
          </a:p>
        </p:txBody>
      </p:sp>
    </p:spTree>
  </p:cSld>
  <p:clrMapOvr>
    <a:masterClrMapping/>
  </p:clrMapOvr>
  <p:transition>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pPr eaLnBrk="1" hangingPunct="1">
              <a:defRPr/>
            </a:pPr>
            <a:endParaRPr lang="zh-CN" altLang="zh-CN" dirty="0" smtClean="0"/>
          </a:p>
        </p:txBody>
      </p:sp>
      <p:sp>
        <p:nvSpPr>
          <p:cNvPr id="290819" name="Rectangle 3"/>
          <p:cNvSpPr>
            <a:spLocks noGrp="1" noChangeArrowheads="1"/>
          </p:cNvSpPr>
          <p:nvPr>
            <p:ph idx="1"/>
          </p:nvPr>
        </p:nvSpPr>
        <p:spPr/>
        <p:txBody>
          <a:bodyPr/>
          <a:lstStyle/>
          <a:p>
            <a:pPr eaLnBrk="1" hangingPunct="1">
              <a:defRPr/>
            </a:pPr>
            <a:r>
              <a:rPr lang="zh-CN" altLang="en-US" smtClean="0">
                <a:latin typeface="宋体" pitchFamily="2" charset="-122"/>
              </a:rPr>
              <a:t>丰富的临床经验</a:t>
            </a:r>
          </a:p>
          <a:p>
            <a:pPr eaLnBrk="1" hangingPunct="1">
              <a:defRPr/>
            </a:pPr>
            <a:r>
              <a:rPr lang="zh-CN" altLang="en-US" smtClean="0">
                <a:latin typeface="宋体" pitchFamily="2" charset="-122"/>
              </a:rPr>
              <a:t>熟读黄叔和，不如临证多</a:t>
            </a:r>
          </a:p>
          <a:p>
            <a:pPr eaLnBrk="1" hangingPunct="1">
              <a:defRPr/>
            </a:pPr>
            <a:r>
              <a:rPr lang="zh-CN" altLang="en-US" smtClean="0">
                <a:latin typeface="宋体" pitchFamily="2" charset="-122"/>
              </a:rPr>
              <a:t>长期临床可以丰富诊治的经验教训，</a:t>
            </a:r>
          </a:p>
          <a:p>
            <a:pPr eaLnBrk="1" hangingPunct="1">
              <a:defRPr/>
            </a:pPr>
            <a:r>
              <a:rPr lang="zh-CN" altLang="en-US" smtClean="0">
                <a:latin typeface="宋体" pitchFamily="2" charset="-122"/>
              </a:rPr>
              <a:t>理论与实践融会贯通不但可以相互印证，加深印象；还可以举一反三，事倍功半</a:t>
            </a:r>
          </a:p>
        </p:txBody>
      </p:sp>
    </p:spTree>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pPr eaLnBrk="1" hangingPunct="1">
              <a:defRPr/>
            </a:pPr>
            <a:endParaRPr lang="zh-CN" altLang="zh-CN" dirty="0" smtClean="0"/>
          </a:p>
        </p:txBody>
      </p:sp>
      <p:sp>
        <p:nvSpPr>
          <p:cNvPr id="291843" name="Rectangle 3"/>
          <p:cNvSpPr>
            <a:spLocks noGrp="1" noChangeArrowheads="1"/>
          </p:cNvSpPr>
          <p:nvPr>
            <p:ph idx="1"/>
          </p:nvPr>
        </p:nvSpPr>
        <p:spPr/>
        <p:txBody>
          <a:bodyPr>
            <a:normAutofit/>
          </a:bodyPr>
          <a:lstStyle/>
          <a:p>
            <a:pPr eaLnBrk="1" hangingPunct="1">
              <a:lnSpc>
                <a:spcPct val="120000"/>
              </a:lnSpc>
              <a:defRPr/>
            </a:pPr>
            <a:r>
              <a:rPr lang="zh-CN" altLang="en-US" smtClean="0">
                <a:latin typeface="宋体" pitchFamily="2" charset="-122"/>
              </a:rPr>
              <a:t>理论水平与临床经验不能相互弥补。</a:t>
            </a:r>
          </a:p>
          <a:p>
            <a:pPr eaLnBrk="1" hangingPunct="1">
              <a:lnSpc>
                <a:spcPct val="120000"/>
              </a:lnSpc>
              <a:defRPr/>
            </a:pPr>
            <a:r>
              <a:rPr lang="zh-CN" altLang="en-US" smtClean="0">
                <a:latin typeface="宋体" pitchFamily="2" charset="-122"/>
              </a:rPr>
              <a:t>但是临床医学在很大程度上是一门经验科学，只有勤于实践、反复验证、不断总结，才能提高临床分析能力。</a:t>
            </a:r>
          </a:p>
          <a:p>
            <a:pPr eaLnBrk="1" hangingPunct="1">
              <a:lnSpc>
                <a:spcPct val="120000"/>
              </a:lnSpc>
              <a:defRPr/>
            </a:pPr>
            <a:r>
              <a:rPr lang="zh-CN" altLang="en-US" smtClean="0">
                <a:latin typeface="宋体" pitchFamily="2" charset="-122"/>
              </a:rPr>
              <a:t>建议青年医生</a:t>
            </a:r>
          </a:p>
          <a:p>
            <a:pPr eaLnBrk="1" hangingPunct="1">
              <a:lnSpc>
                <a:spcPct val="120000"/>
              </a:lnSpc>
              <a:defRPr/>
            </a:pPr>
            <a:r>
              <a:rPr lang="zh-CN" altLang="en-US" smtClean="0">
                <a:latin typeface="宋体" pitchFamily="2" charset="-122"/>
              </a:rPr>
              <a:t>多学习</a:t>
            </a:r>
          </a:p>
          <a:p>
            <a:pPr eaLnBrk="1" hangingPunct="1">
              <a:lnSpc>
                <a:spcPct val="120000"/>
              </a:lnSpc>
              <a:defRPr/>
            </a:pPr>
            <a:r>
              <a:rPr lang="zh-CN" altLang="en-US" smtClean="0">
                <a:latin typeface="宋体" pitchFamily="2" charset="-122"/>
              </a:rPr>
              <a:t>多种形式的继续教育提高</a:t>
            </a:r>
          </a:p>
        </p:txBody>
      </p:sp>
    </p:spTree>
  </p:cSld>
  <p:clrMapOvr>
    <a:masterClrMapping/>
  </p:clrMapOvr>
  <p:transition>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lstStyle/>
          <a:p>
            <a:pPr eaLnBrk="1" hangingPunct="1">
              <a:defRPr/>
            </a:pPr>
            <a:endParaRPr lang="zh-CN" altLang="zh-CN" smtClean="0"/>
          </a:p>
        </p:txBody>
      </p:sp>
      <p:sp>
        <p:nvSpPr>
          <p:cNvPr id="292867" name="Rectangle 3"/>
          <p:cNvSpPr>
            <a:spLocks noGrp="1" noChangeArrowheads="1"/>
          </p:cNvSpPr>
          <p:nvPr>
            <p:ph idx="1"/>
          </p:nvPr>
        </p:nvSpPr>
        <p:spPr/>
        <p:txBody>
          <a:bodyPr/>
          <a:lstStyle/>
          <a:p>
            <a:pPr eaLnBrk="1" hangingPunct="1">
              <a:defRPr/>
            </a:pPr>
            <a:r>
              <a:rPr lang="zh-CN" altLang="en-US" smtClean="0">
                <a:latin typeface="宋体" pitchFamily="2" charset="-122"/>
              </a:rPr>
              <a:t>边临床边学习</a:t>
            </a:r>
          </a:p>
          <a:p>
            <a:pPr eaLnBrk="1" hangingPunct="1">
              <a:defRPr/>
            </a:pPr>
            <a:r>
              <a:rPr lang="zh-CN" altLang="en-US" smtClean="0">
                <a:latin typeface="宋体" pitchFamily="2" charset="-122"/>
              </a:rPr>
              <a:t>带着问题学习，提倡遇到问题多看书，不要怕别人笑话带着书本上班。更不能无准备的参加病例讨论，人云亦云（病例讨论是锻炼和提高临床思维能力的重要机会）</a:t>
            </a:r>
          </a:p>
        </p:txBody>
      </p:sp>
    </p:spTree>
  </p:cSld>
  <p:clrMapOvr>
    <a:masterClrMapping/>
  </p:clrMapOvr>
  <p:transition>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pPr eaLnBrk="1" hangingPunct="1">
              <a:defRPr/>
            </a:pPr>
            <a:endParaRPr lang="zh-CN" altLang="zh-CN" smtClean="0"/>
          </a:p>
        </p:txBody>
      </p:sp>
      <p:sp>
        <p:nvSpPr>
          <p:cNvPr id="293891" name="Rectangle 3"/>
          <p:cNvSpPr>
            <a:spLocks noGrp="1" noChangeArrowheads="1"/>
          </p:cNvSpPr>
          <p:nvPr>
            <p:ph idx="1"/>
          </p:nvPr>
        </p:nvSpPr>
        <p:spPr>
          <a:xfrm>
            <a:off x="566738" y="1773238"/>
            <a:ext cx="8001000" cy="4267200"/>
          </a:xfrm>
        </p:spPr>
        <p:txBody>
          <a:bodyPr>
            <a:normAutofit/>
          </a:bodyPr>
          <a:lstStyle/>
          <a:p>
            <a:pPr eaLnBrk="1" hangingPunct="1">
              <a:lnSpc>
                <a:spcPct val="120000"/>
              </a:lnSpc>
              <a:defRPr/>
            </a:pPr>
            <a:r>
              <a:rPr lang="zh-CN" altLang="en-US" dirty="0" smtClean="0">
                <a:latin typeface="宋体" pitchFamily="2" charset="-122"/>
              </a:rPr>
              <a:t>向有经验的医生（老师）学习</a:t>
            </a:r>
          </a:p>
          <a:p>
            <a:pPr eaLnBrk="1" hangingPunct="1">
              <a:lnSpc>
                <a:spcPct val="120000"/>
              </a:lnSpc>
              <a:defRPr/>
            </a:pPr>
            <a:r>
              <a:rPr lang="zh-CN" altLang="en-US" dirty="0" smtClean="0">
                <a:latin typeface="宋体" pitchFamily="2" charset="-122"/>
              </a:rPr>
              <a:t>多临床</a:t>
            </a:r>
          </a:p>
          <a:p>
            <a:pPr eaLnBrk="1" hangingPunct="1">
              <a:lnSpc>
                <a:spcPct val="120000"/>
              </a:lnSpc>
              <a:defRPr/>
            </a:pPr>
            <a:r>
              <a:rPr lang="zh-CN" altLang="en-US" dirty="0" smtClean="0">
                <a:latin typeface="宋体" pitchFamily="2" charset="-122"/>
              </a:rPr>
              <a:t>专科临床需要</a:t>
            </a:r>
          </a:p>
          <a:p>
            <a:pPr eaLnBrk="1" hangingPunct="1">
              <a:lnSpc>
                <a:spcPct val="120000"/>
              </a:lnSpc>
              <a:defRPr/>
            </a:pPr>
            <a:r>
              <a:rPr lang="zh-CN" altLang="en-US" dirty="0" smtClean="0">
                <a:latin typeface="宋体" pitchFamily="2" charset="-122"/>
              </a:rPr>
              <a:t>大科临床更需要</a:t>
            </a:r>
          </a:p>
          <a:p>
            <a:pPr eaLnBrk="1" hangingPunct="1">
              <a:lnSpc>
                <a:spcPct val="120000"/>
              </a:lnSpc>
              <a:defRPr/>
            </a:pPr>
            <a:r>
              <a:rPr lang="zh-CN" altLang="en-US" dirty="0" smtClean="0">
                <a:latin typeface="宋体" pitchFamily="2" charset="-122"/>
              </a:rPr>
              <a:t>注意在临床过程中积累经验教训</a:t>
            </a:r>
          </a:p>
          <a:p>
            <a:pPr eaLnBrk="1" hangingPunct="1">
              <a:lnSpc>
                <a:spcPct val="120000"/>
              </a:lnSpc>
              <a:defRPr/>
            </a:pPr>
            <a:r>
              <a:rPr lang="zh-CN" altLang="en-US" dirty="0" smtClean="0">
                <a:latin typeface="宋体" pitchFamily="2" charset="-122"/>
              </a:rPr>
              <a:t>经验固然重要，教训更重要，优秀的医生都是在不断的挫折中成长起来的。</a:t>
            </a:r>
          </a:p>
        </p:txBody>
      </p:sp>
    </p:spTree>
  </p:cSld>
  <p:clrMapOvr>
    <a:masterClrMapping/>
  </p:clrMapOvr>
  <p:transition>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pPr eaLnBrk="1" hangingPunct="1">
              <a:defRPr/>
            </a:pPr>
            <a:r>
              <a:rPr lang="zh-CN" altLang="en-US" dirty="0" smtClean="0">
                <a:latin typeface="宋体" pitchFamily="2" charset="-122"/>
              </a:rPr>
              <a:t>三、中医临床思维方法与特点</a:t>
            </a:r>
          </a:p>
        </p:txBody>
      </p:sp>
      <p:sp>
        <p:nvSpPr>
          <p:cNvPr id="115715" name="Rectangle 3"/>
          <p:cNvSpPr>
            <a:spLocks noGrp="1" noChangeArrowheads="1"/>
          </p:cNvSpPr>
          <p:nvPr>
            <p:ph idx="1"/>
          </p:nvPr>
        </p:nvSpPr>
        <p:spPr/>
        <p:txBody>
          <a:bodyPr/>
          <a:lstStyle/>
          <a:p>
            <a:pPr eaLnBrk="1" hangingPunct="1">
              <a:defRPr/>
            </a:pPr>
            <a:r>
              <a:rPr lang="zh-CN" altLang="en-US" smtClean="0">
                <a:latin typeface="宋体" pitchFamily="2" charset="-122"/>
              </a:rPr>
              <a:t>中医临床思维是在整个医疗过程中。</a:t>
            </a:r>
          </a:p>
          <a:p>
            <a:pPr eaLnBrk="1" hangingPunct="1">
              <a:defRPr/>
            </a:pPr>
            <a:r>
              <a:rPr lang="zh-CN" altLang="en-US" smtClean="0">
                <a:latin typeface="宋体" pitchFamily="2" charset="-122"/>
              </a:rPr>
              <a:t>以中医理论作为思维工具</a:t>
            </a:r>
            <a:r>
              <a:rPr lang="en-US" altLang="zh-CN" smtClean="0">
                <a:latin typeface="宋体" pitchFamily="2" charset="-122"/>
              </a:rPr>
              <a:t>,</a:t>
            </a:r>
            <a:r>
              <a:rPr lang="zh-CN" altLang="en-US" smtClean="0">
                <a:latin typeface="宋体" pitchFamily="2" charset="-122"/>
              </a:rPr>
              <a:t>对患者所患病证进行的调查研究、分析判断，形成决策、实施和验证。探求其疾病本质与治疗规律的思维活动过程。</a:t>
            </a:r>
          </a:p>
        </p:txBody>
      </p:sp>
    </p:spTree>
  </p:cSld>
  <p:clrMapOvr>
    <a:masterClrMapping/>
  </p:clrMapOvr>
  <p:transition>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defRPr/>
            </a:pPr>
            <a:r>
              <a:rPr lang="zh-CN" altLang="en-US" smtClean="0">
                <a:latin typeface="宋体" pitchFamily="2" charset="-122"/>
              </a:rPr>
              <a:t>具体可划分为</a:t>
            </a:r>
          </a:p>
        </p:txBody>
      </p:sp>
      <p:sp>
        <p:nvSpPr>
          <p:cNvPr id="118787" name="Rectangle 3"/>
          <p:cNvSpPr>
            <a:spLocks noGrp="1" noChangeArrowheads="1"/>
          </p:cNvSpPr>
          <p:nvPr>
            <p:ph idx="1"/>
          </p:nvPr>
        </p:nvSpPr>
        <p:spPr/>
        <p:txBody>
          <a:bodyPr/>
          <a:lstStyle/>
          <a:p>
            <a:pPr eaLnBrk="1" hangingPunct="1">
              <a:defRPr/>
            </a:pPr>
            <a:r>
              <a:rPr lang="zh-CN" altLang="en-US" smtClean="0">
                <a:latin typeface="宋体" pitchFamily="2" charset="-122"/>
              </a:rPr>
              <a:t>四诊与辨证的诊断思维</a:t>
            </a:r>
          </a:p>
          <a:p>
            <a:pPr eaLnBrk="1" hangingPunct="1">
              <a:defRPr/>
            </a:pPr>
            <a:r>
              <a:rPr lang="zh-CN" altLang="en-US" smtClean="0">
                <a:latin typeface="宋体" pitchFamily="2" charset="-122"/>
              </a:rPr>
              <a:t>确立治则治法与措施实施的治疗思维</a:t>
            </a:r>
          </a:p>
          <a:p>
            <a:pPr eaLnBrk="1" hangingPunct="1">
              <a:defRPr/>
            </a:pPr>
            <a:r>
              <a:rPr lang="zh-CN" altLang="en-US" smtClean="0">
                <a:latin typeface="宋体" pitchFamily="2" charset="-122"/>
              </a:rPr>
              <a:t>临床验证与确诊的反馈思维等环节</a:t>
            </a:r>
          </a:p>
        </p:txBody>
      </p:sp>
    </p:spTree>
  </p:cSld>
  <p:clrMapOvr>
    <a:masterClrMapping/>
  </p:clrMapOvr>
  <p:transition>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pPr eaLnBrk="1" hangingPunct="1">
              <a:defRPr/>
            </a:pPr>
            <a:endParaRPr lang="zh-CN" altLang="zh-CN" smtClean="0"/>
          </a:p>
        </p:txBody>
      </p:sp>
      <p:sp>
        <p:nvSpPr>
          <p:cNvPr id="306179" name="Rectangle 3"/>
          <p:cNvSpPr>
            <a:spLocks noGrp="1" noChangeArrowheads="1"/>
          </p:cNvSpPr>
          <p:nvPr>
            <p:ph idx="1"/>
          </p:nvPr>
        </p:nvSpPr>
        <p:spPr/>
        <p:txBody>
          <a:bodyPr/>
          <a:lstStyle/>
          <a:p>
            <a:pPr eaLnBrk="1" hangingPunct="1">
              <a:defRPr/>
            </a:pPr>
            <a:r>
              <a:rPr lang="zh-CN" altLang="en-US" smtClean="0">
                <a:latin typeface="宋体" pitchFamily="2" charset="-122"/>
              </a:rPr>
              <a:t>中医临床思维</a:t>
            </a:r>
            <a:br>
              <a:rPr lang="zh-CN" altLang="en-US" smtClean="0">
                <a:latin typeface="宋体" pitchFamily="2" charset="-122"/>
              </a:rPr>
            </a:br>
            <a:r>
              <a:rPr lang="zh-CN" altLang="en-US" smtClean="0">
                <a:latin typeface="宋体" pitchFamily="2" charset="-122"/>
              </a:rPr>
              <a:t>主要有以下五个方面的特点</a:t>
            </a:r>
          </a:p>
        </p:txBody>
      </p:sp>
    </p:spTree>
  </p:cSld>
  <p:clrMapOvr>
    <a:masterClrMapping/>
  </p:clrMapOvr>
  <p:transition>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defRPr/>
            </a:pPr>
            <a:r>
              <a:rPr lang="en-US" altLang="zh-CN" dirty="0" smtClean="0">
                <a:latin typeface="宋体" pitchFamily="2" charset="-122"/>
              </a:rPr>
              <a:t>1</a:t>
            </a:r>
            <a:r>
              <a:rPr lang="zh-CN" altLang="en-US" dirty="0" smtClean="0">
                <a:latin typeface="宋体" pitchFamily="2" charset="-122"/>
              </a:rPr>
              <a:t>、资料收集的广泛性</a:t>
            </a:r>
          </a:p>
        </p:txBody>
      </p:sp>
      <p:sp>
        <p:nvSpPr>
          <p:cNvPr id="123907" name="Rectangle 3"/>
          <p:cNvSpPr>
            <a:spLocks noGrp="1" noChangeArrowheads="1"/>
          </p:cNvSpPr>
          <p:nvPr>
            <p:ph idx="1"/>
          </p:nvPr>
        </p:nvSpPr>
        <p:spPr/>
        <p:txBody>
          <a:bodyPr>
            <a:normAutofit/>
          </a:bodyPr>
          <a:lstStyle/>
          <a:p>
            <a:pPr eaLnBrk="1" hangingPunct="1">
              <a:defRPr/>
            </a:pPr>
            <a:r>
              <a:rPr lang="zh-CN" altLang="en-US" smtClean="0">
                <a:latin typeface="宋体" pitchFamily="2" charset="-122"/>
              </a:rPr>
              <a:t>中医在诊治疾病时对临床资料的收集．并不局限于观察机体全身与局部的变化，而是从</a:t>
            </a:r>
            <a:r>
              <a:rPr lang="zh-CN" altLang="en-US" smtClean="0">
                <a:latin typeface="Arial"/>
              </a:rPr>
              <a:t>“</a:t>
            </a:r>
            <a:r>
              <a:rPr lang="zh-CN" altLang="en-US" smtClean="0">
                <a:latin typeface="宋体" pitchFamily="2" charset="-122"/>
              </a:rPr>
              <a:t>天人合一</a:t>
            </a:r>
            <a:r>
              <a:rPr lang="zh-CN" altLang="en-US" smtClean="0">
                <a:latin typeface="Arial"/>
              </a:rPr>
              <a:t>”</a:t>
            </a:r>
            <a:r>
              <a:rPr lang="zh-CN" altLang="en-US" smtClean="0">
                <a:latin typeface="宋体" pitchFamily="2" charset="-122"/>
              </a:rPr>
              <a:t>的整体观出发，在注意患者形神两方面异常的同时。一方面十分重视自然环境对疾病形成与疾病特点的影响，考虑结合自然环境对人体的影响进行辨证论治；另一方面，也十分重视社会因素对人体生命活动的影响。</a:t>
            </a:r>
          </a:p>
        </p:txBody>
      </p:sp>
    </p:spTree>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pPr eaLnBrk="1" hangingPunct="1">
              <a:defRPr/>
            </a:pPr>
            <a:endParaRPr lang="zh-CN" altLang="zh-CN" dirty="0" smtClean="0"/>
          </a:p>
        </p:txBody>
      </p:sp>
      <p:sp>
        <p:nvSpPr>
          <p:cNvPr id="307203" name="Rectangle 3"/>
          <p:cNvSpPr>
            <a:spLocks noGrp="1" noChangeArrowheads="1"/>
          </p:cNvSpPr>
          <p:nvPr>
            <p:ph idx="1"/>
          </p:nvPr>
        </p:nvSpPr>
        <p:spPr/>
        <p:txBody>
          <a:bodyPr/>
          <a:lstStyle/>
          <a:p>
            <a:pPr eaLnBrk="1" hangingPunct="1">
              <a:defRPr/>
            </a:pPr>
            <a:r>
              <a:rPr lang="zh-CN" altLang="en-US" smtClean="0">
                <a:latin typeface="宋体" pitchFamily="2" charset="-122"/>
              </a:rPr>
              <a:t>如</a:t>
            </a:r>
            <a:r>
              <a:rPr lang="en-US" altLang="zh-CN" smtClean="0">
                <a:latin typeface="宋体" pitchFamily="2" charset="-122"/>
              </a:rPr>
              <a:t>《</a:t>
            </a:r>
            <a:r>
              <a:rPr lang="zh-CN" altLang="en-US" smtClean="0">
                <a:latin typeface="宋体" pitchFamily="2" charset="-122"/>
              </a:rPr>
              <a:t>素问</a:t>
            </a:r>
            <a:r>
              <a:rPr lang="en-US" altLang="zh-CN" smtClean="0">
                <a:latin typeface="Arial"/>
              </a:rPr>
              <a:t>·</a:t>
            </a:r>
            <a:r>
              <a:rPr lang="zh-CN" altLang="en-US" smtClean="0">
                <a:latin typeface="宋体" pitchFamily="2" charset="-122"/>
              </a:rPr>
              <a:t>气交变大论</a:t>
            </a:r>
            <a:r>
              <a:rPr lang="en-US" altLang="zh-CN" smtClean="0">
                <a:latin typeface="宋体" pitchFamily="2" charset="-122"/>
              </a:rPr>
              <a:t>》</a:t>
            </a:r>
            <a:r>
              <a:rPr lang="zh-CN" altLang="en-US" smtClean="0">
                <a:latin typeface="宋体" pitchFamily="2" charset="-122"/>
              </a:rPr>
              <a:t>所说：</a:t>
            </a:r>
            <a:r>
              <a:rPr lang="zh-CN" altLang="en-US" smtClean="0">
                <a:latin typeface="Arial"/>
              </a:rPr>
              <a:t>“</a:t>
            </a:r>
            <a:r>
              <a:rPr lang="zh-CN" altLang="en-US" smtClean="0">
                <a:latin typeface="宋体" pitchFamily="2" charset="-122"/>
              </a:rPr>
              <a:t>夫道者，上知天文，下知地理，中知人事，可以长久，此之谓也。</a:t>
            </a:r>
            <a:r>
              <a:rPr lang="zh-CN" altLang="en-US" smtClean="0">
                <a:latin typeface="Arial"/>
              </a:rPr>
              <a:t>”</a:t>
            </a:r>
            <a:endParaRPr lang="zh-CN" altLang="en-US" smtClean="0">
              <a:latin typeface="宋体" pitchFamily="2" charset="-122"/>
            </a:endParaRPr>
          </a:p>
          <a:p>
            <a:pPr eaLnBrk="1" hangingPunct="1">
              <a:defRPr/>
            </a:pPr>
            <a:r>
              <a:rPr lang="en-US" altLang="zh-CN" smtClean="0">
                <a:latin typeface="宋体" pitchFamily="2" charset="-122"/>
              </a:rPr>
              <a:t>《</a:t>
            </a:r>
            <a:r>
              <a:rPr lang="zh-CN" altLang="en-US" smtClean="0">
                <a:latin typeface="宋体" pitchFamily="2" charset="-122"/>
              </a:rPr>
              <a:t>索问</a:t>
            </a:r>
            <a:r>
              <a:rPr lang="en-US" altLang="zh-CN" smtClean="0">
                <a:latin typeface="Arial"/>
              </a:rPr>
              <a:t>·</a:t>
            </a:r>
            <a:r>
              <a:rPr lang="zh-CN" altLang="en-US" smtClean="0">
                <a:latin typeface="宋体" pitchFamily="2" charset="-122"/>
              </a:rPr>
              <a:t>阴阳应象大论</a:t>
            </a:r>
            <a:r>
              <a:rPr lang="en-US" altLang="zh-CN" smtClean="0">
                <a:latin typeface="宋体" pitchFamily="2" charset="-122"/>
              </a:rPr>
              <a:t>》</a:t>
            </a:r>
            <a:r>
              <a:rPr lang="zh-CN" altLang="en-US" smtClean="0">
                <a:latin typeface="宋体" pitchFamily="2" charset="-122"/>
              </a:rPr>
              <a:t>说：</a:t>
            </a:r>
            <a:r>
              <a:rPr lang="zh-CN" altLang="en-US" smtClean="0">
                <a:latin typeface="Arial"/>
              </a:rPr>
              <a:t>“</a:t>
            </a:r>
            <a:r>
              <a:rPr lang="zh-CN" altLang="en-US" smtClean="0">
                <a:latin typeface="宋体" pitchFamily="2" charset="-122"/>
              </a:rPr>
              <a:t>治不法天之纪，不用地之理，则灾害至矣。</a:t>
            </a:r>
            <a:r>
              <a:rPr lang="zh-CN" altLang="en-US" smtClean="0">
                <a:latin typeface="Arial"/>
              </a:rPr>
              <a:t>”</a:t>
            </a:r>
            <a:endParaRPr lang="zh-CN" altLang="en-US" smtClean="0">
              <a:latin typeface="宋体" pitchFamily="2" charset="-122"/>
            </a:endParaRPr>
          </a:p>
        </p:txBody>
      </p:sp>
    </p:spTree>
  </p:cSld>
  <p:clrMapOvr>
    <a:masterClrMapping/>
  </p:clrMapOvr>
  <p:transition>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pPr eaLnBrk="1" hangingPunct="1">
              <a:defRPr/>
            </a:pPr>
            <a:endParaRPr lang="zh-CN" altLang="zh-CN" dirty="0" smtClean="0"/>
          </a:p>
        </p:txBody>
      </p:sp>
      <p:sp>
        <p:nvSpPr>
          <p:cNvPr id="308227" name="Rectangle 3"/>
          <p:cNvSpPr>
            <a:spLocks noGrp="1" noChangeArrowheads="1"/>
          </p:cNvSpPr>
          <p:nvPr>
            <p:ph idx="1"/>
          </p:nvPr>
        </p:nvSpPr>
        <p:spPr/>
        <p:txBody>
          <a:bodyPr/>
          <a:lstStyle/>
          <a:p>
            <a:pPr eaLnBrk="1" hangingPunct="1">
              <a:defRPr/>
            </a:pPr>
            <a:r>
              <a:rPr lang="zh-CN" altLang="en-US" smtClean="0">
                <a:latin typeface="宋体" pitchFamily="2" charset="-122"/>
              </a:rPr>
              <a:t>因此，中医对疾病的认识，涉及到自然、社会与人的身心诸多方面，所关注和搜集的资料范围十分广泛，大致可归结为地理、气候、时间、社会、体质、系统症状、体征以及现代各种理化检查数据等。</a:t>
            </a:r>
          </a:p>
        </p:txBody>
      </p:sp>
    </p:spTree>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en-US" altLang="zh-CN" dirty="0" smtClean="0">
                <a:latin typeface="宋体" pitchFamily="2" charset="-122"/>
              </a:rPr>
              <a:t>2</a:t>
            </a:r>
            <a:r>
              <a:rPr lang="zh-CN" altLang="en-US" dirty="0" smtClean="0">
                <a:latin typeface="宋体" pitchFamily="2" charset="-122"/>
              </a:rPr>
              <a:t>、思维过程的取象性</a:t>
            </a:r>
          </a:p>
        </p:txBody>
      </p:sp>
      <p:sp>
        <p:nvSpPr>
          <p:cNvPr id="129027" name="Rectangle 3"/>
          <p:cNvSpPr>
            <a:spLocks noGrp="1" noChangeArrowheads="1"/>
          </p:cNvSpPr>
          <p:nvPr>
            <p:ph idx="1"/>
          </p:nvPr>
        </p:nvSpPr>
        <p:spPr/>
        <p:txBody>
          <a:bodyPr/>
          <a:lstStyle/>
          <a:p>
            <a:pPr eaLnBrk="1" hangingPunct="1">
              <a:defRPr/>
            </a:pPr>
            <a:r>
              <a:rPr lang="zh-CN" altLang="en-US" smtClean="0">
                <a:latin typeface="宋体" pitchFamily="2" charset="-122"/>
              </a:rPr>
              <a:t>中医诊断以司外揣内为基本方法，即观察外在的病理现象</a:t>
            </a:r>
            <a:r>
              <a:rPr lang="en-US" altLang="zh-CN" smtClean="0">
                <a:latin typeface="宋体" pitchFamily="2" charset="-122"/>
              </a:rPr>
              <a:t>(</a:t>
            </a:r>
            <a:r>
              <a:rPr lang="zh-CN" altLang="en-US" smtClean="0">
                <a:latin typeface="宋体" pitchFamily="2" charset="-122"/>
              </a:rPr>
              <a:t>症状、体征等</a:t>
            </a:r>
            <a:r>
              <a:rPr lang="en-US" altLang="zh-CN" smtClean="0">
                <a:latin typeface="宋体" pitchFamily="2" charset="-122"/>
              </a:rPr>
              <a:t>)</a:t>
            </a:r>
            <a:r>
              <a:rPr lang="zh-CN" altLang="en-US" smtClean="0">
                <a:latin typeface="宋体" pitchFamily="2" charset="-122"/>
              </a:rPr>
              <a:t>，以推测内脏的变化。而此基本方法的建立，则是源自于取象思维的推论。</a:t>
            </a:r>
          </a:p>
        </p:txBody>
      </p:sp>
    </p:spTree>
  </p:cSld>
  <p:clrMapOvr>
    <a:masterClrMapping/>
  </p:clrMapOvr>
  <p:transition>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pPr eaLnBrk="1" hangingPunct="1">
              <a:defRPr/>
            </a:pPr>
            <a:endParaRPr lang="zh-CN" altLang="zh-CN" dirty="0" smtClean="0">
              <a:latin typeface="宋体" pitchFamily="2" charset="-122"/>
            </a:endParaRPr>
          </a:p>
        </p:txBody>
      </p:sp>
      <p:sp>
        <p:nvSpPr>
          <p:cNvPr id="131075" name="Rectangle 3"/>
          <p:cNvSpPr>
            <a:spLocks noGrp="1" noChangeArrowheads="1"/>
          </p:cNvSpPr>
          <p:nvPr>
            <p:ph idx="1"/>
          </p:nvPr>
        </p:nvSpPr>
        <p:spPr/>
        <p:txBody>
          <a:bodyPr/>
          <a:lstStyle/>
          <a:p>
            <a:pPr eaLnBrk="1" hangingPunct="1">
              <a:defRPr/>
            </a:pPr>
            <a:r>
              <a:rPr lang="en-US" altLang="zh-CN" smtClean="0">
                <a:latin typeface="宋体" pitchFamily="2" charset="-122"/>
              </a:rPr>
              <a:t>《</a:t>
            </a:r>
            <a:r>
              <a:rPr lang="zh-CN" altLang="en-US" smtClean="0">
                <a:latin typeface="宋体" pitchFamily="2" charset="-122"/>
              </a:rPr>
              <a:t>灵枢．外揣</a:t>
            </a:r>
            <a:r>
              <a:rPr lang="en-US" altLang="zh-CN" smtClean="0">
                <a:latin typeface="宋体" pitchFamily="2" charset="-122"/>
              </a:rPr>
              <a:t>》</a:t>
            </a:r>
            <a:r>
              <a:rPr lang="zh-CN" altLang="en-US" smtClean="0">
                <a:latin typeface="宋体" pitchFamily="2" charset="-122"/>
              </a:rPr>
              <a:t>说：</a:t>
            </a:r>
            <a:r>
              <a:rPr lang="zh-CN" altLang="en-US" smtClean="0">
                <a:latin typeface="Arial"/>
              </a:rPr>
              <a:t>“</a:t>
            </a:r>
            <a:r>
              <a:rPr lang="zh-CN" altLang="en-US" smtClean="0">
                <a:latin typeface="宋体" pitchFamily="2" charset="-122"/>
              </a:rPr>
              <a:t>日与月焉，水与镜焉，鼓与响焉。夫日月之明，不失其影；水镜之察，不失其形；鼓响之应，不后其声。动摇则应和，尽得其情。</a:t>
            </a:r>
            <a:r>
              <a:rPr lang="zh-CN" altLang="en-US" smtClean="0">
                <a:latin typeface="Arial"/>
              </a:rPr>
              <a:t>”</a:t>
            </a:r>
            <a:endParaRPr lang="zh-CN" altLang="en-US" smtClean="0">
              <a:latin typeface="宋体" pitchFamily="2" charset="-122"/>
            </a:endParaRPr>
          </a:p>
        </p:txBody>
      </p:sp>
    </p:spTree>
  </p:cSld>
  <p:clrMapOvr>
    <a:masterClrMapping/>
  </p:clrMapOvr>
  <p:transition>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pPr eaLnBrk="1" hangingPunct="1">
              <a:defRPr/>
            </a:pPr>
            <a:endParaRPr lang="zh-CN" altLang="zh-CN" dirty="0" smtClean="0"/>
          </a:p>
        </p:txBody>
      </p:sp>
      <p:sp>
        <p:nvSpPr>
          <p:cNvPr id="309251" name="Rectangle 3"/>
          <p:cNvSpPr>
            <a:spLocks noGrp="1" noChangeArrowheads="1"/>
          </p:cNvSpPr>
          <p:nvPr>
            <p:ph idx="1"/>
          </p:nvPr>
        </p:nvSpPr>
        <p:spPr/>
        <p:txBody>
          <a:bodyPr/>
          <a:lstStyle/>
          <a:p>
            <a:pPr eaLnBrk="1" hangingPunct="1">
              <a:defRPr/>
            </a:pPr>
            <a:r>
              <a:rPr lang="zh-CN" altLang="en-US" smtClean="0">
                <a:latin typeface="宋体" pitchFamily="2" charset="-122"/>
              </a:rPr>
              <a:t>通过</a:t>
            </a:r>
            <a:r>
              <a:rPr lang="zh-CN" altLang="en-US" smtClean="0">
                <a:latin typeface="Arial"/>
              </a:rPr>
              <a:t>“</a:t>
            </a:r>
            <a:r>
              <a:rPr lang="zh-CN" altLang="en-US" smtClean="0">
                <a:latin typeface="宋体" pitchFamily="2" charset="-122"/>
              </a:rPr>
              <a:t>日月</a:t>
            </a:r>
            <a:r>
              <a:rPr lang="zh-CN" altLang="en-US" smtClean="0">
                <a:latin typeface="Arial"/>
              </a:rPr>
              <a:t>”</a:t>
            </a:r>
            <a:r>
              <a:rPr lang="zh-CN" altLang="en-US" smtClean="0">
                <a:latin typeface="宋体" pitchFamily="2" charset="-122"/>
              </a:rPr>
              <a:t>、</a:t>
            </a:r>
            <a:r>
              <a:rPr lang="zh-CN" altLang="en-US" smtClean="0">
                <a:latin typeface="Arial"/>
              </a:rPr>
              <a:t>“</a:t>
            </a:r>
            <a:r>
              <a:rPr lang="zh-CN" altLang="en-US" smtClean="0">
                <a:latin typeface="宋体" pitchFamily="2" charset="-122"/>
              </a:rPr>
              <a:t>水镜</a:t>
            </a:r>
            <a:r>
              <a:rPr lang="zh-CN" altLang="en-US" smtClean="0">
                <a:latin typeface="Arial"/>
              </a:rPr>
              <a:t>”</a:t>
            </a:r>
            <a:r>
              <a:rPr lang="zh-CN" altLang="en-US" smtClean="0">
                <a:latin typeface="宋体" pitchFamily="2" charset="-122"/>
              </a:rPr>
              <a:t>、</a:t>
            </a:r>
            <a:r>
              <a:rPr lang="zh-CN" altLang="en-US" smtClean="0">
                <a:latin typeface="Arial"/>
              </a:rPr>
              <a:t>“</a:t>
            </a:r>
            <a:r>
              <a:rPr lang="zh-CN" altLang="en-US" smtClean="0">
                <a:latin typeface="宋体" pitchFamily="2" charset="-122"/>
              </a:rPr>
              <a:t>鼓响</a:t>
            </a:r>
            <a:r>
              <a:rPr lang="zh-CN" altLang="en-US" smtClean="0">
                <a:latin typeface="Arial"/>
              </a:rPr>
              <a:t>”</a:t>
            </a:r>
            <a:r>
              <a:rPr lang="zh-CN" altLang="en-US" smtClean="0">
                <a:latin typeface="宋体" pitchFamily="2" charset="-122"/>
              </a:rPr>
              <a:t>三种具体事物之间的关系，取象类推得出了</a:t>
            </a:r>
            <a:r>
              <a:rPr lang="zh-CN" altLang="en-US" smtClean="0">
                <a:latin typeface="Arial"/>
              </a:rPr>
              <a:t>“</a:t>
            </a:r>
            <a:r>
              <a:rPr lang="zh-CN" altLang="en-US" smtClean="0">
                <a:latin typeface="宋体" pitchFamily="2" charset="-122"/>
              </a:rPr>
              <a:t>动摇则应和。尽得其情</a:t>
            </a:r>
            <a:r>
              <a:rPr lang="zh-CN" altLang="en-US" smtClean="0">
                <a:latin typeface="Arial"/>
              </a:rPr>
              <a:t>”</a:t>
            </a:r>
            <a:r>
              <a:rPr lang="zh-CN" altLang="en-US" smtClean="0">
                <a:latin typeface="宋体" pitchFamily="2" charset="-122"/>
              </a:rPr>
              <a:t>的事理，而人之</a:t>
            </a:r>
            <a:r>
              <a:rPr lang="zh-CN" altLang="en-US" smtClean="0">
                <a:latin typeface="Arial"/>
              </a:rPr>
              <a:t>“</a:t>
            </a:r>
            <a:r>
              <a:rPr lang="zh-CN" altLang="en-US" smtClean="0">
                <a:latin typeface="宋体" pitchFamily="2" charset="-122"/>
              </a:rPr>
              <a:t>内外相袭，若鼓之应桴，响之应声，影之应形</a:t>
            </a:r>
            <a:r>
              <a:rPr lang="zh-CN" altLang="en-US" smtClean="0">
                <a:latin typeface="Arial"/>
              </a:rPr>
              <a:t>”</a:t>
            </a:r>
            <a:r>
              <a:rPr lang="zh-CN" altLang="en-US" smtClean="0">
                <a:latin typeface="宋体" pitchFamily="2" charset="-122"/>
              </a:rPr>
              <a:t>。即</a:t>
            </a:r>
            <a:r>
              <a:rPr lang="zh-CN" altLang="en-US" smtClean="0">
                <a:latin typeface="Arial"/>
              </a:rPr>
              <a:t>“</a:t>
            </a:r>
            <a:r>
              <a:rPr lang="zh-CN" altLang="en-US" smtClean="0">
                <a:latin typeface="宋体" pitchFamily="2" charset="-122"/>
              </a:rPr>
              <a:t>有诸内者形诸外</a:t>
            </a:r>
            <a:r>
              <a:rPr lang="zh-CN" altLang="en-US" smtClean="0">
                <a:latin typeface="Arial"/>
              </a:rPr>
              <a:t>”</a:t>
            </a:r>
            <a:r>
              <a:rPr lang="zh-CN" altLang="en-US" smtClean="0">
                <a:latin typeface="宋体" pitchFamily="2" charset="-122"/>
              </a:rPr>
              <a:t>。</a:t>
            </a:r>
          </a:p>
        </p:txBody>
      </p:sp>
    </p:spTree>
  </p:cSld>
  <p:clrMapOvr>
    <a:masterClrMapping/>
  </p:clrMapOvr>
  <p:transition>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pPr eaLnBrk="1" hangingPunct="1">
              <a:defRPr/>
            </a:pPr>
            <a:endParaRPr lang="zh-CN" altLang="zh-CN" dirty="0" smtClean="0"/>
          </a:p>
        </p:txBody>
      </p:sp>
      <p:sp>
        <p:nvSpPr>
          <p:cNvPr id="310275" name="Rectangle 3"/>
          <p:cNvSpPr>
            <a:spLocks noGrp="1" noChangeArrowheads="1"/>
          </p:cNvSpPr>
          <p:nvPr>
            <p:ph idx="1"/>
          </p:nvPr>
        </p:nvSpPr>
        <p:spPr/>
        <p:txBody>
          <a:bodyPr/>
          <a:lstStyle/>
          <a:p>
            <a:pPr eaLnBrk="1" hangingPunct="1">
              <a:defRPr/>
            </a:pPr>
            <a:r>
              <a:rPr lang="zh-CN" altLang="en-US" smtClean="0">
                <a:latin typeface="宋体" pitchFamily="2" charset="-122"/>
              </a:rPr>
              <a:t>因此可用司外揣内的方法诊察疾病。</a:t>
            </a:r>
          </a:p>
          <a:p>
            <a:pPr eaLnBrk="1" hangingPunct="1">
              <a:defRPr/>
            </a:pPr>
            <a:r>
              <a:rPr lang="zh-CN" altLang="en-US" smtClean="0">
                <a:latin typeface="宋体" pitchFamily="2" charset="-122"/>
              </a:rPr>
              <a:t>司外揣内的方法，必然着眼于患者所表现出的各种病理现象，即根据望、闻、问、切所获得的资料</a:t>
            </a:r>
            <a:r>
              <a:rPr lang="en-US" altLang="zh-CN" smtClean="0">
                <a:latin typeface="宋体" pitchFamily="2" charset="-122"/>
              </a:rPr>
              <a:t>(</a:t>
            </a:r>
            <a:r>
              <a:rPr lang="zh-CN" altLang="en-US" smtClean="0">
                <a:latin typeface="宋体" pitchFamily="2" charset="-122"/>
              </a:rPr>
              <a:t>象</a:t>
            </a:r>
            <a:r>
              <a:rPr lang="en-US" altLang="zh-CN" smtClean="0">
                <a:latin typeface="宋体" pitchFamily="2" charset="-122"/>
              </a:rPr>
              <a:t>)</a:t>
            </a:r>
            <a:r>
              <a:rPr lang="zh-CN" altLang="en-US" smtClean="0">
                <a:latin typeface="宋体" pitchFamily="2" charset="-122"/>
              </a:rPr>
              <a:t>，通过相关的物象或意象以达到认识病证规律。</a:t>
            </a:r>
          </a:p>
        </p:txBody>
      </p:sp>
    </p:spTree>
  </p:cSld>
  <p:clrMapOvr>
    <a:masterClrMapping/>
  </p:clrMapOvr>
  <p:transition>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lstStyle/>
          <a:p>
            <a:pPr eaLnBrk="1" hangingPunct="1">
              <a:defRPr/>
            </a:pPr>
            <a:endParaRPr lang="zh-CN" altLang="zh-CN" dirty="0" smtClean="0"/>
          </a:p>
        </p:txBody>
      </p:sp>
      <p:sp>
        <p:nvSpPr>
          <p:cNvPr id="311299" name="Rectangle 3"/>
          <p:cNvSpPr>
            <a:spLocks noGrp="1" noChangeArrowheads="1"/>
          </p:cNvSpPr>
          <p:nvPr>
            <p:ph idx="1"/>
          </p:nvPr>
        </p:nvSpPr>
        <p:spPr/>
        <p:txBody>
          <a:bodyPr/>
          <a:lstStyle/>
          <a:p>
            <a:pPr eaLnBrk="1" hangingPunct="1">
              <a:defRPr/>
            </a:pPr>
            <a:r>
              <a:rPr lang="zh-CN" altLang="en-US" smtClean="0">
                <a:latin typeface="宋体" pitchFamily="2" charset="-122"/>
              </a:rPr>
              <a:t>由于中医诊断的着眼点是疾病所表现的外在之象．因此，不论认识病证还是确定治则，中医学家都要借助于取象类推来说明事理。即根据不同现象或事物之间的相似性，采用比喻、象征、推演的方法，从万物之理、万物之象中寻找合理性根据。</a:t>
            </a:r>
          </a:p>
        </p:txBody>
      </p:sp>
    </p:spTree>
  </p:cSld>
  <p:clrMapOvr>
    <a:masterClrMapping/>
  </p:clrMapOvr>
  <p:transition>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pPr eaLnBrk="1" hangingPunct="1">
              <a:defRPr/>
            </a:pPr>
            <a:endParaRPr lang="zh-CN" altLang="zh-CN" dirty="0" smtClean="0"/>
          </a:p>
        </p:txBody>
      </p:sp>
      <p:sp>
        <p:nvSpPr>
          <p:cNvPr id="312323" name="Rectangle 3"/>
          <p:cNvSpPr>
            <a:spLocks noGrp="1" noChangeArrowheads="1"/>
          </p:cNvSpPr>
          <p:nvPr>
            <p:ph idx="1"/>
          </p:nvPr>
        </p:nvSpPr>
        <p:spPr/>
        <p:txBody>
          <a:bodyPr/>
          <a:lstStyle/>
          <a:p>
            <a:pPr eaLnBrk="1" hangingPunct="1">
              <a:defRPr/>
            </a:pPr>
            <a:r>
              <a:rPr lang="zh-CN" altLang="en-US" smtClean="0">
                <a:latin typeface="宋体" pitchFamily="2" charset="-122"/>
              </a:rPr>
              <a:t>如丹溪倡滋阴，认为人多阴虚．至于人何以多患阴虚</a:t>
            </a:r>
            <a:r>
              <a:rPr lang="en-US" altLang="zh-CN" smtClean="0">
                <a:latin typeface="宋体" pitchFamily="2" charset="-122"/>
              </a:rPr>
              <a:t>?</a:t>
            </a:r>
            <a:r>
              <a:rPr lang="zh-CN" altLang="en-US" smtClean="0">
                <a:latin typeface="宋体" pitchFamily="2" charset="-122"/>
              </a:rPr>
              <a:t>他从天大地小、天包地外和日实月缺、月映日光为明等现象中抽取出天地日月均是阳多阴少的共相。然后再引申到具体人体疾病之上并以此论证滋阴治法的合理性。</a:t>
            </a:r>
          </a:p>
        </p:txBody>
      </p:sp>
    </p:spTree>
  </p:cSld>
  <p:clrMapOvr>
    <a:masterClrMapping/>
  </p:clrMapOvr>
  <p:transition>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pPr eaLnBrk="1" hangingPunct="1">
              <a:defRPr/>
            </a:pPr>
            <a:endParaRPr lang="zh-CN" altLang="zh-CN" dirty="0" smtClean="0"/>
          </a:p>
        </p:txBody>
      </p:sp>
      <p:sp>
        <p:nvSpPr>
          <p:cNvPr id="313347" name="Rectangle 3"/>
          <p:cNvSpPr>
            <a:spLocks noGrp="1" noChangeArrowheads="1"/>
          </p:cNvSpPr>
          <p:nvPr>
            <p:ph idx="1"/>
          </p:nvPr>
        </p:nvSpPr>
        <p:spPr/>
        <p:txBody>
          <a:bodyPr/>
          <a:lstStyle/>
          <a:p>
            <a:pPr eaLnBrk="1" hangingPunct="1">
              <a:defRPr/>
            </a:pPr>
            <a:r>
              <a:rPr lang="zh-CN" altLang="en-US" smtClean="0">
                <a:latin typeface="宋体" pitchFamily="2" charset="-122"/>
              </a:rPr>
              <a:t>而明代温补一派，则从向阳花木先荣，背阴草木先萎，春夏温暖万物繁茂，秋冬寒凉万物凋零的观物取象中得出了与丹溪滋阴相反的辨证论治结论。认为天之大宝只此一丸红日，人之大宝只此一息真阳，所以极力主张温补扶阳。反对寒凉滋阴。</a:t>
            </a:r>
          </a:p>
        </p:txBody>
      </p:sp>
    </p:spTree>
  </p:cSld>
  <p:clrMapOvr>
    <a:masterClrMapping/>
  </p:clrMapOvr>
  <p:transition>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pPr eaLnBrk="1" hangingPunct="1">
              <a:defRPr/>
            </a:pPr>
            <a:r>
              <a:rPr lang="en-US" altLang="zh-CN" dirty="0" smtClean="0">
                <a:latin typeface="宋体" pitchFamily="2" charset="-122"/>
              </a:rPr>
              <a:t>3</a:t>
            </a:r>
            <a:r>
              <a:rPr lang="zh-CN" altLang="en-US" dirty="0" smtClean="0">
                <a:latin typeface="宋体" pitchFamily="2" charset="-122"/>
              </a:rPr>
              <a:t>、思维方式的辩证性</a:t>
            </a:r>
          </a:p>
        </p:txBody>
      </p:sp>
      <p:sp>
        <p:nvSpPr>
          <p:cNvPr id="139267" name="Rectangle 3"/>
          <p:cNvSpPr>
            <a:spLocks noGrp="1" noChangeArrowheads="1"/>
          </p:cNvSpPr>
          <p:nvPr>
            <p:ph idx="1"/>
          </p:nvPr>
        </p:nvSpPr>
        <p:spPr/>
        <p:txBody>
          <a:bodyPr/>
          <a:lstStyle/>
          <a:p>
            <a:pPr eaLnBrk="1" hangingPunct="1">
              <a:defRPr/>
            </a:pPr>
            <a:r>
              <a:rPr lang="zh-CN" altLang="en-US" smtClean="0">
                <a:latin typeface="宋体" pitchFamily="2" charset="-122"/>
              </a:rPr>
              <a:t>中医学中蕴含着深刻的辩证思想，其临床思维呈现出丰富的辩证思维的特色。</a:t>
            </a:r>
          </a:p>
          <a:p>
            <a:pPr eaLnBrk="1" hangingPunct="1">
              <a:defRPr/>
            </a:pPr>
            <a:r>
              <a:rPr lang="zh-CN" altLang="en-US" smtClean="0">
                <a:latin typeface="宋体" pitchFamily="2" charset="-122"/>
              </a:rPr>
              <a:t>首先，中医学借用阴阳、五行哲学范畴建构其理论体系。</a:t>
            </a:r>
          </a:p>
          <a:p>
            <a:pPr eaLnBrk="1" hangingPunct="1">
              <a:defRPr/>
            </a:pPr>
            <a:r>
              <a:rPr lang="zh-CN" altLang="en-US" smtClean="0">
                <a:latin typeface="宋体" pitchFamily="2" charset="-122"/>
              </a:rPr>
              <a:t>阴阳学说作为对立统一思维规律．其对立制约的思想揭示了生命运动中同一事物的内在差异。</a:t>
            </a:r>
          </a:p>
        </p:txBody>
      </p:sp>
    </p:spTree>
  </p:cSld>
  <p:clrMapOvr>
    <a:masterClrMapping/>
  </p:clrMapOvr>
  <p:transition>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pPr eaLnBrk="1" hangingPunct="1">
              <a:defRPr/>
            </a:pPr>
            <a:endParaRPr lang="zh-CN" altLang="zh-CN" dirty="0" smtClean="0"/>
          </a:p>
        </p:txBody>
      </p:sp>
      <p:sp>
        <p:nvSpPr>
          <p:cNvPr id="314371" name="Rectangle 3"/>
          <p:cNvSpPr>
            <a:spLocks noGrp="1" noChangeArrowheads="1"/>
          </p:cNvSpPr>
          <p:nvPr>
            <p:ph idx="1"/>
          </p:nvPr>
        </p:nvSpPr>
        <p:spPr/>
        <p:txBody>
          <a:bodyPr/>
          <a:lstStyle/>
          <a:p>
            <a:pPr eaLnBrk="1" hangingPunct="1">
              <a:defRPr/>
            </a:pPr>
            <a:r>
              <a:rPr lang="zh-CN" altLang="en-US" smtClean="0">
                <a:latin typeface="宋体" pitchFamily="2" charset="-122"/>
              </a:rPr>
              <a:t>依存互根把握了不同事物的相互联系。</a:t>
            </a:r>
          </a:p>
          <a:p>
            <a:pPr eaLnBrk="1" hangingPunct="1">
              <a:defRPr/>
            </a:pPr>
            <a:r>
              <a:rPr lang="zh-CN" altLang="en-US" smtClean="0">
                <a:latin typeface="宋体" pitchFamily="2" charset="-122"/>
              </a:rPr>
              <a:t>消长转化认识了对立事物在一定条件下的相互转化．动态平衡使对立事物在一定条件下相互结合为整体。</a:t>
            </a:r>
          </a:p>
          <a:p>
            <a:pPr eaLnBrk="1" hangingPunct="1">
              <a:defRPr/>
            </a:pPr>
            <a:r>
              <a:rPr lang="zh-CN" altLang="en-US" smtClean="0">
                <a:latin typeface="宋体" pitchFamily="2" charset="-122"/>
              </a:rPr>
              <a:t>起到了辩证逻辑对立统一思维律样的指导和认识作用。</a:t>
            </a:r>
          </a:p>
        </p:txBody>
      </p:sp>
    </p:spTree>
  </p:cSld>
  <p:clrMapOvr>
    <a:masterClrMapping/>
  </p:clrMapOvr>
  <p:transition>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pPr eaLnBrk="1" hangingPunct="1">
              <a:defRPr/>
            </a:pPr>
            <a:endParaRPr lang="zh-CN" altLang="zh-CN" dirty="0" smtClean="0"/>
          </a:p>
        </p:txBody>
      </p:sp>
      <p:sp>
        <p:nvSpPr>
          <p:cNvPr id="315395" name="Rectangle 3"/>
          <p:cNvSpPr>
            <a:spLocks noGrp="1" noChangeArrowheads="1"/>
          </p:cNvSpPr>
          <p:nvPr>
            <p:ph idx="1"/>
          </p:nvPr>
        </p:nvSpPr>
        <p:spPr/>
        <p:txBody>
          <a:bodyPr/>
          <a:lstStyle/>
          <a:p>
            <a:pPr eaLnBrk="1" hangingPunct="1">
              <a:defRPr/>
            </a:pPr>
            <a:r>
              <a:rPr lang="zh-CN" altLang="en-US" smtClean="0">
                <a:latin typeface="宋体" pitchFamily="2" charset="-122"/>
              </a:rPr>
              <a:t>五行学说以五行为思维起点，构建起以人体五脏为中心的天人相应的理论体系，并以五行的生克制化说明事物之间的相互联系。</a:t>
            </a:r>
          </a:p>
          <a:p>
            <a:pPr eaLnBrk="1" hangingPunct="1">
              <a:defRPr/>
            </a:pPr>
            <a:r>
              <a:rPr lang="zh-CN" altLang="en-US" smtClean="0">
                <a:latin typeface="宋体" pitchFamily="2" charset="-122"/>
              </a:rPr>
              <a:t>既反映了事物之间的普遍联系，又透射着矛盾对立的辩证思想。</a:t>
            </a:r>
          </a:p>
        </p:txBody>
      </p:sp>
    </p:spTree>
  </p:cSld>
  <p:clrMapOvr>
    <a:masterClrMapping/>
  </p:clrMapOvr>
  <p:transition>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title"/>
          </p:nvPr>
        </p:nvSpPr>
        <p:spPr/>
        <p:txBody>
          <a:bodyPr/>
          <a:lstStyle/>
          <a:p>
            <a:pPr eaLnBrk="1" hangingPunct="1">
              <a:defRPr/>
            </a:pPr>
            <a:endParaRPr lang="zh-CN" altLang="zh-CN" dirty="0" smtClean="0"/>
          </a:p>
        </p:txBody>
      </p:sp>
      <p:sp>
        <p:nvSpPr>
          <p:cNvPr id="316419" name="Rectangle 3"/>
          <p:cNvSpPr>
            <a:spLocks noGrp="1" noChangeArrowheads="1"/>
          </p:cNvSpPr>
          <p:nvPr>
            <p:ph idx="1"/>
          </p:nvPr>
        </p:nvSpPr>
        <p:spPr/>
        <p:txBody>
          <a:bodyPr/>
          <a:lstStyle/>
          <a:p>
            <a:pPr eaLnBrk="1" hangingPunct="1">
              <a:defRPr/>
            </a:pPr>
            <a:r>
              <a:rPr lang="zh-CN" altLang="en-US" smtClean="0">
                <a:latin typeface="宋体" pitchFamily="2" charset="-122"/>
              </a:rPr>
              <a:t>以阴阳五行学说指导临床实践。</a:t>
            </a:r>
          </a:p>
          <a:p>
            <a:pPr eaLnBrk="1" hangingPunct="1">
              <a:defRPr/>
            </a:pPr>
            <a:r>
              <a:rPr lang="zh-CN" altLang="en-US" smtClean="0">
                <a:latin typeface="宋体" pitchFamily="2" charset="-122"/>
              </a:rPr>
              <a:t>贯穿着辩证思维的思想与方法。</a:t>
            </a:r>
          </a:p>
          <a:p>
            <a:pPr eaLnBrk="1" hangingPunct="1">
              <a:defRPr/>
            </a:pPr>
            <a:r>
              <a:rPr lang="zh-CN" altLang="en-US" smtClean="0">
                <a:latin typeface="宋体" pitchFamily="2" charset="-122"/>
              </a:rPr>
              <a:t>其次，中医在认识疾病的过程中，既着眼于疾病各个方面、层次的矛盾运动。</a:t>
            </a:r>
          </a:p>
        </p:txBody>
      </p:sp>
    </p:spTree>
  </p:cSld>
  <p:clrMapOvr>
    <a:masterClrMapping/>
  </p:clrMapOvr>
  <p:transition>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pPr eaLnBrk="1" hangingPunct="1">
              <a:defRPr/>
            </a:pPr>
            <a:endParaRPr lang="zh-CN" altLang="zh-CN" dirty="0" smtClean="0"/>
          </a:p>
        </p:txBody>
      </p:sp>
      <p:sp>
        <p:nvSpPr>
          <p:cNvPr id="317443" name="Rectangle 3"/>
          <p:cNvSpPr>
            <a:spLocks noGrp="1" noChangeArrowheads="1"/>
          </p:cNvSpPr>
          <p:nvPr>
            <p:ph idx="1"/>
          </p:nvPr>
        </p:nvSpPr>
        <p:spPr/>
        <p:txBody>
          <a:bodyPr/>
          <a:lstStyle/>
          <a:p>
            <a:pPr eaLnBrk="1" hangingPunct="1">
              <a:defRPr/>
            </a:pPr>
            <a:r>
              <a:rPr lang="zh-CN" altLang="en-US" smtClean="0">
                <a:latin typeface="宋体" pitchFamily="2" charset="-122"/>
              </a:rPr>
              <a:t>十分重视气的升降出入，邪正之间的虚实变化，病位的表里出入，阴阳寒热的进退与转化，以及病证的顺逆、错杂，病程的长短等，企图从对立的两个方面把握疾病变化的整体；更重视治病求本，通过对病情的综合分析把握病机这一疾病的根本所在。</a:t>
            </a:r>
          </a:p>
        </p:txBody>
      </p:sp>
    </p:spTree>
  </p:cSld>
  <p:clrMapOvr>
    <a:masterClrMapping/>
  </p:clrMapOvr>
  <p:transition>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pPr eaLnBrk="1" hangingPunct="1">
              <a:defRPr/>
            </a:pPr>
            <a:endParaRPr lang="zh-CN" altLang="zh-CN" dirty="0" smtClean="0"/>
          </a:p>
        </p:txBody>
      </p:sp>
      <p:sp>
        <p:nvSpPr>
          <p:cNvPr id="318467" name="Rectangle 3"/>
          <p:cNvSpPr>
            <a:spLocks noGrp="1" noChangeArrowheads="1"/>
          </p:cNvSpPr>
          <p:nvPr>
            <p:ph idx="1"/>
          </p:nvPr>
        </p:nvSpPr>
        <p:spPr/>
        <p:txBody>
          <a:bodyPr/>
          <a:lstStyle/>
          <a:p>
            <a:pPr eaLnBrk="1" hangingPunct="1">
              <a:defRPr/>
            </a:pPr>
            <a:r>
              <a:rPr lang="zh-CN" altLang="en-US" smtClean="0">
                <a:latin typeface="宋体" pitchFamily="2" charset="-122"/>
              </a:rPr>
              <a:t>从六经辨证、卫气营血辨证、三焦辨证以及脏腑辨证等不同角度，把握疾病的动态演变。</a:t>
            </a:r>
          </a:p>
          <a:p>
            <a:pPr eaLnBrk="1" hangingPunct="1">
              <a:defRPr/>
            </a:pPr>
            <a:r>
              <a:rPr lang="zh-CN" altLang="en-US" smtClean="0">
                <a:latin typeface="宋体" pitchFamily="2" charset="-122"/>
              </a:rPr>
              <a:t>中医治则治法中治未病、治病求本、知常达变、因势利导、以平为期等治疗观，早治防变、调整阴阳、正治反治、补虚泻实、标本缓急、三因制宜等基本治疗原则。</a:t>
            </a:r>
          </a:p>
        </p:txBody>
      </p:sp>
    </p:spTree>
  </p:cSld>
  <p:clrMapOvr>
    <a:masterClrMapping/>
  </p:clrMapOvr>
  <p:transition>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pPr eaLnBrk="1" hangingPunct="1">
              <a:defRPr/>
            </a:pPr>
            <a:endParaRPr lang="zh-CN" altLang="zh-CN" dirty="0" smtClean="0"/>
          </a:p>
        </p:txBody>
      </p:sp>
      <p:sp>
        <p:nvSpPr>
          <p:cNvPr id="320515" name="Rectangle 3"/>
          <p:cNvSpPr>
            <a:spLocks noGrp="1" noChangeArrowheads="1"/>
          </p:cNvSpPr>
          <p:nvPr>
            <p:ph idx="1"/>
          </p:nvPr>
        </p:nvSpPr>
        <p:spPr/>
        <p:txBody>
          <a:bodyPr>
            <a:normAutofit/>
          </a:bodyPr>
          <a:lstStyle/>
          <a:p>
            <a:pPr eaLnBrk="1" hangingPunct="1">
              <a:defRPr/>
            </a:pPr>
            <a:r>
              <a:rPr lang="zh-CN" altLang="en-US" smtClean="0">
                <a:latin typeface="宋体" pitchFamily="2" charset="-122"/>
              </a:rPr>
              <a:t>特别是在对</a:t>
            </a:r>
            <a:r>
              <a:rPr lang="zh-CN" altLang="en-US" smtClean="0">
                <a:latin typeface="Arial"/>
              </a:rPr>
              <a:t>“</a:t>
            </a:r>
            <a:r>
              <a:rPr lang="zh-CN" altLang="en-US" smtClean="0">
                <a:latin typeface="宋体" pitchFamily="2" charset="-122"/>
              </a:rPr>
              <a:t>常</a:t>
            </a:r>
            <a:r>
              <a:rPr lang="zh-CN" altLang="en-US" smtClean="0">
                <a:latin typeface="Arial"/>
              </a:rPr>
              <a:t>”</a:t>
            </a:r>
            <a:r>
              <a:rPr lang="zh-CN" altLang="en-US" smtClean="0">
                <a:latin typeface="宋体" pitchFamily="2" charset="-122"/>
              </a:rPr>
              <a:t>与</a:t>
            </a:r>
            <a:r>
              <a:rPr lang="zh-CN" altLang="en-US" smtClean="0">
                <a:latin typeface="Arial"/>
              </a:rPr>
              <a:t>“</a:t>
            </a:r>
            <a:r>
              <a:rPr lang="zh-CN" altLang="en-US" smtClean="0">
                <a:latin typeface="宋体" pitchFamily="2" charset="-122"/>
              </a:rPr>
              <a:t>变</a:t>
            </a:r>
            <a:r>
              <a:rPr lang="zh-CN" altLang="en-US" smtClean="0">
                <a:latin typeface="Arial"/>
              </a:rPr>
              <a:t>”</a:t>
            </a:r>
            <a:r>
              <a:rPr lang="zh-CN" altLang="en-US" smtClean="0">
                <a:latin typeface="宋体" pitchFamily="2" charset="-122"/>
              </a:rPr>
              <a:t>关系的把握中，充分体现了</a:t>
            </a:r>
            <a:r>
              <a:rPr lang="zh-CN" altLang="en-US" smtClean="0">
                <a:latin typeface="Arial"/>
              </a:rPr>
              <a:t>“</a:t>
            </a:r>
            <a:r>
              <a:rPr lang="zh-CN" altLang="en-US" smtClean="0">
                <a:latin typeface="宋体" pitchFamily="2" charset="-122"/>
              </a:rPr>
              <a:t>常</a:t>
            </a:r>
            <a:r>
              <a:rPr lang="zh-CN" altLang="en-US" smtClean="0">
                <a:latin typeface="Arial"/>
              </a:rPr>
              <a:t>”</a:t>
            </a:r>
            <a:r>
              <a:rPr lang="zh-CN" altLang="en-US" smtClean="0">
                <a:latin typeface="宋体" pitchFamily="2" charset="-122"/>
              </a:rPr>
              <a:t>与</a:t>
            </a:r>
            <a:r>
              <a:rPr lang="zh-CN" altLang="en-US" smtClean="0">
                <a:latin typeface="Arial"/>
              </a:rPr>
              <a:t>“</a:t>
            </a:r>
            <a:r>
              <a:rPr lang="zh-CN" altLang="en-US" smtClean="0">
                <a:latin typeface="宋体" pitchFamily="2" charset="-122"/>
              </a:rPr>
              <a:t>变</a:t>
            </a:r>
            <a:r>
              <a:rPr lang="zh-CN" altLang="en-US" smtClean="0">
                <a:latin typeface="Arial"/>
              </a:rPr>
              <a:t>”</a:t>
            </a:r>
            <a:r>
              <a:rPr lang="zh-CN" altLang="en-US" smtClean="0">
                <a:latin typeface="宋体" pitchFamily="2" charset="-122"/>
              </a:rPr>
              <a:t>之间对立统一的辩证关系以及以常知变的方法论特点。</a:t>
            </a:r>
          </a:p>
          <a:p>
            <a:pPr eaLnBrk="1" hangingPunct="1">
              <a:defRPr/>
            </a:pPr>
            <a:r>
              <a:rPr lang="zh-CN" altLang="en-US" smtClean="0">
                <a:latin typeface="宋体" pitchFamily="2" charset="-122"/>
              </a:rPr>
              <a:t>知常达变，就是要求医生既要掌握疾病诊疗的普遍性。又要明确疾病发展变化的特殊性；既要考虑具有纲领性、常识性、规律性的常法，又要深思无序性、非规律性、反常性的变法。</a:t>
            </a:r>
          </a:p>
        </p:txBody>
      </p:sp>
    </p:spTree>
  </p:cSld>
  <p:clrMapOvr>
    <a:masterClrMapping/>
  </p:clrMapOvr>
  <p:transition>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p:txBody>
          <a:bodyPr/>
          <a:lstStyle/>
          <a:p>
            <a:pPr eaLnBrk="1" hangingPunct="1">
              <a:defRPr/>
            </a:pPr>
            <a:endParaRPr lang="zh-CN" altLang="zh-CN" dirty="0" smtClean="0"/>
          </a:p>
        </p:txBody>
      </p:sp>
      <p:sp>
        <p:nvSpPr>
          <p:cNvPr id="321539" name="Rectangle 3"/>
          <p:cNvSpPr>
            <a:spLocks noGrp="1" noChangeArrowheads="1"/>
          </p:cNvSpPr>
          <p:nvPr>
            <p:ph idx="1"/>
          </p:nvPr>
        </p:nvSpPr>
        <p:spPr/>
        <p:txBody>
          <a:bodyPr/>
          <a:lstStyle/>
          <a:p>
            <a:pPr eaLnBrk="1" hangingPunct="1">
              <a:defRPr/>
            </a:pPr>
            <a:r>
              <a:rPr lang="zh-CN" altLang="en-US" smtClean="0">
                <a:latin typeface="宋体" pitchFamily="2" charset="-122"/>
              </a:rPr>
              <a:t>徐大椿</a:t>
            </a:r>
            <a:r>
              <a:rPr lang="en-US" altLang="zh-CN" smtClean="0">
                <a:latin typeface="宋体" pitchFamily="2" charset="-122"/>
              </a:rPr>
              <a:t>《</a:t>
            </a:r>
            <a:r>
              <a:rPr lang="zh-CN" altLang="en-US" smtClean="0">
                <a:latin typeface="宋体" pitchFamily="2" charset="-122"/>
              </a:rPr>
              <a:t>医学源流论</a:t>
            </a:r>
            <a:r>
              <a:rPr lang="en-US" altLang="zh-CN" smtClean="0">
                <a:latin typeface="宋体" pitchFamily="2" charset="-122"/>
              </a:rPr>
              <a:t>》</a:t>
            </a:r>
            <a:r>
              <a:rPr lang="zh-CN" altLang="en-US" smtClean="0">
                <a:latin typeface="宋体" pitchFamily="2" charset="-122"/>
              </a:rPr>
              <a:t>说：</a:t>
            </a:r>
            <a:r>
              <a:rPr lang="zh-CN" altLang="en-US" smtClean="0">
                <a:latin typeface="Arial"/>
              </a:rPr>
              <a:t>“</a:t>
            </a:r>
            <a:r>
              <a:rPr lang="zh-CN" altLang="en-US" smtClean="0">
                <a:latin typeface="宋体" pitchFamily="2" charset="-122"/>
              </a:rPr>
              <a:t>病有经有纬，有常有变，有纯有杂，有正有反，有整有乱．并有从古医书所无之病，历来无治法者，而其病又实可愈。</a:t>
            </a:r>
            <a:r>
              <a:rPr lang="zh-CN" altLang="en-US" smtClean="0">
                <a:latin typeface="Arial"/>
              </a:rPr>
              <a:t>”</a:t>
            </a:r>
            <a:endParaRPr lang="zh-CN" altLang="en-US" smtClean="0">
              <a:latin typeface="宋体" pitchFamily="2" charset="-122"/>
            </a:endParaRPr>
          </a:p>
        </p:txBody>
      </p:sp>
    </p:spTree>
  </p:cSld>
  <p:clrMapOvr>
    <a:masterClrMapping/>
  </p:clrMapOvr>
  <p:transition>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p:txBody>
          <a:bodyPr/>
          <a:lstStyle/>
          <a:p>
            <a:pPr eaLnBrk="1" hangingPunct="1">
              <a:defRPr/>
            </a:pPr>
            <a:endParaRPr lang="zh-CN" altLang="en-US" dirty="0" smtClean="0">
              <a:latin typeface="宋体" pitchFamily="2" charset="-122"/>
            </a:endParaRPr>
          </a:p>
        </p:txBody>
      </p:sp>
      <p:sp>
        <p:nvSpPr>
          <p:cNvPr id="154627" name="Rectangle 3"/>
          <p:cNvSpPr>
            <a:spLocks noGrp="1" noChangeArrowheads="1"/>
          </p:cNvSpPr>
          <p:nvPr>
            <p:ph idx="1"/>
          </p:nvPr>
        </p:nvSpPr>
        <p:spPr/>
        <p:txBody>
          <a:bodyPr/>
          <a:lstStyle/>
          <a:p>
            <a:pPr>
              <a:defRPr/>
            </a:pPr>
            <a:r>
              <a:rPr lang="zh-CN" altLang="en-US" dirty="0">
                <a:latin typeface="宋体" pitchFamily="2" charset="-122"/>
              </a:rPr>
              <a:t>组方“君臣佐使”原则。</a:t>
            </a:r>
            <a:endParaRPr lang="en-US" altLang="zh-CN" dirty="0" smtClean="0">
              <a:latin typeface="宋体" pitchFamily="2" charset="-122"/>
            </a:endParaRPr>
          </a:p>
          <a:p>
            <a:pPr eaLnBrk="1" hangingPunct="1">
              <a:defRPr/>
            </a:pPr>
            <a:r>
              <a:rPr lang="zh-CN" altLang="en-US" dirty="0" smtClean="0">
                <a:latin typeface="宋体" pitchFamily="2" charset="-122"/>
              </a:rPr>
              <a:t>药物配伍的</a:t>
            </a:r>
            <a:r>
              <a:rPr lang="zh-CN" altLang="en-US" dirty="0" smtClean="0">
                <a:latin typeface="Arial"/>
              </a:rPr>
              <a:t>“</a:t>
            </a:r>
            <a:r>
              <a:rPr lang="zh-CN" altLang="en-US" dirty="0" smtClean="0">
                <a:latin typeface="宋体" pitchFamily="2" charset="-122"/>
              </a:rPr>
              <a:t>相须</a:t>
            </a:r>
            <a:r>
              <a:rPr lang="zh-CN" altLang="en-US" dirty="0" smtClean="0">
                <a:latin typeface="Arial"/>
              </a:rPr>
              <a:t>”</a:t>
            </a:r>
            <a:r>
              <a:rPr lang="zh-CN" altLang="en-US" dirty="0" smtClean="0">
                <a:latin typeface="宋体" pitchFamily="2" charset="-122"/>
              </a:rPr>
              <a:t>、</a:t>
            </a:r>
            <a:r>
              <a:rPr lang="zh-CN" altLang="en-US" dirty="0" smtClean="0">
                <a:latin typeface="Arial"/>
              </a:rPr>
              <a:t>“</a:t>
            </a:r>
            <a:r>
              <a:rPr lang="zh-CN" altLang="en-US" dirty="0" smtClean="0">
                <a:latin typeface="宋体" pitchFamily="2" charset="-122"/>
              </a:rPr>
              <a:t>相使</a:t>
            </a:r>
            <a:r>
              <a:rPr lang="zh-CN" altLang="en-US" dirty="0" smtClean="0">
                <a:latin typeface="Arial"/>
              </a:rPr>
              <a:t>”</a:t>
            </a:r>
            <a:r>
              <a:rPr lang="zh-CN" altLang="en-US" dirty="0" smtClean="0">
                <a:latin typeface="宋体" pitchFamily="2" charset="-122"/>
              </a:rPr>
              <a:t>、</a:t>
            </a:r>
            <a:r>
              <a:rPr lang="zh-CN" altLang="en-US" dirty="0" smtClean="0">
                <a:latin typeface="Arial"/>
              </a:rPr>
              <a:t>“</a:t>
            </a:r>
            <a:r>
              <a:rPr lang="zh-CN" altLang="en-US" dirty="0" smtClean="0">
                <a:latin typeface="宋体" pitchFamily="2" charset="-122"/>
              </a:rPr>
              <a:t>相恶</a:t>
            </a:r>
            <a:r>
              <a:rPr lang="zh-CN" altLang="en-US" dirty="0" smtClean="0">
                <a:latin typeface="Arial"/>
              </a:rPr>
              <a:t>”</a:t>
            </a:r>
            <a:r>
              <a:rPr lang="zh-CN" altLang="en-US" dirty="0" smtClean="0">
                <a:latin typeface="宋体" pitchFamily="2" charset="-122"/>
              </a:rPr>
              <a:t>、</a:t>
            </a:r>
            <a:r>
              <a:rPr lang="zh-CN" altLang="en-US" dirty="0" smtClean="0">
                <a:latin typeface="Arial"/>
              </a:rPr>
              <a:t>“</a:t>
            </a:r>
            <a:r>
              <a:rPr lang="zh-CN" altLang="en-US" dirty="0" smtClean="0">
                <a:latin typeface="宋体" pitchFamily="2" charset="-122"/>
              </a:rPr>
              <a:t>相杀</a:t>
            </a:r>
            <a:r>
              <a:rPr lang="zh-CN" altLang="en-US" dirty="0" smtClean="0">
                <a:latin typeface="Arial"/>
              </a:rPr>
              <a:t>”</a:t>
            </a:r>
            <a:r>
              <a:rPr lang="zh-CN" altLang="en-US" dirty="0" smtClean="0">
                <a:latin typeface="宋体" pitchFamily="2" charset="-122"/>
              </a:rPr>
              <a:t>、</a:t>
            </a:r>
            <a:r>
              <a:rPr lang="zh-CN" altLang="en-US" dirty="0" smtClean="0">
                <a:latin typeface="Arial"/>
              </a:rPr>
              <a:t>“</a:t>
            </a:r>
            <a:r>
              <a:rPr lang="zh-CN" altLang="en-US" dirty="0" smtClean="0">
                <a:latin typeface="宋体" pitchFamily="2" charset="-122"/>
              </a:rPr>
              <a:t>相畏</a:t>
            </a:r>
            <a:r>
              <a:rPr lang="zh-CN" altLang="en-US" dirty="0" smtClean="0">
                <a:latin typeface="Arial"/>
              </a:rPr>
              <a:t>”</a:t>
            </a:r>
            <a:r>
              <a:rPr lang="zh-CN" altLang="en-US" dirty="0" smtClean="0">
                <a:latin typeface="宋体" pitchFamily="2" charset="-122"/>
              </a:rPr>
              <a:t>等充分体现了中医临床辩证思维的特质。</a:t>
            </a:r>
          </a:p>
        </p:txBody>
      </p:sp>
    </p:spTree>
  </p:cSld>
  <p:clrMapOvr>
    <a:masterClrMapping/>
  </p:clrMapOvr>
  <p:transition>
    <p:random/>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p:txBody>
          <a:bodyPr/>
          <a:lstStyle/>
          <a:p>
            <a:pPr eaLnBrk="1" hangingPunct="1">
              <a:defRPr/>
            </a:pPr>
            <a:r>
              <a:rPr lang="en-US" altLang="zh-CN" dirty="0" smtClean="0">
                <a:latin typeface="宋体" pitchFamily="2" charset="-122"/>
              </a:rPr>
              <a:t>4</a:t>
            </a:r>
            <a:r>
              <a:rPr lang="zh-CN" altLang="en-US" dirty="0" smtClean="0">
                <a:latin typeface="宋体" pitchFamily="2" charset="-122"/>
              </a:rPr>
              <a:t>、辨证论治的个体性</a:t>
            </a:r>
          </a:p>
        </p:txBody>
      </p:sp>
      <p:sp>
        <p:nvSpPr>
          <p:cNvPr id="159747" name="Rectangle 3"/>
          <p:cNvSpPr>
            <a:spLocks noGrp="1" noChangeArrowheads="1"/>
          </p:cNvSpPr>
          <p:nvPr>
            <p:ph idx="1"/>
          </p:nvPr>
        </p:nvSpPr>
        <p:spPr/>
        <p:txBody>
          <a:bodyPr/>
          <a:lstStyle/>
          <a:p>
            <a:pPr eaLnBrk="1" hangingPunct="1">
              <a:defRPr/>
            </a:pPr>
            <a:r>
              <a:rPr lang="zh-CN" altLang="en-US" smtClean="0">
                <a:latin typeface="宋体" pitchFamily="2" charset="-122"/>
              </a:rPr>
              <a:t>中医临床上常融辨病、辨证、辨症论治于一体，即先抓住疾病发展阶段的主要矛盾</a:t>
            </a:r>
            <a:r>
              <a:rPr lang="zh-CN" altLang="en-US" smtClean="0">
                <a:latin typeface="Arial"/>
              </a:rPr>
              <a:t>“</a:t>
            </a:r>
            <a:r>
              <a:rPr lang="zh-CN" altLang="en-US" smtClean="0">
                <a:latin typeface="宋体" pitchFamily="2" charset="-122"/>
              </a:rPr>
              <a:t>证</a:t>
            </a:r>
            <a:r>
              <a:rPr lang="zh-CN" altLang="en-US" smtClean="0">
                <a:latin typeface="Arial"/>
              </a:rPr>
              <a:t>”</a:t>
            </a:r>
            <a:r>
              <a:rPr lang="zh-CN" altLang="en-US" smtClean="0">
                <a:latin typeface="宋体" pitchFamily="2" charset="-122"/>
              </a:rPr>
              <a:t>．确定治则、治法，选择主方、主药，然后在辨证论治的基础上，统筹病</a:t>
            </a:r>
            <a:r>
              <a:rPr lang="en-US" altLang="zh-CN" smtClean="0">
                <a:latin typeface="Arial"/>
              </a:rPr>
              <a:t>—</a:t>
            </a:r>
            <a:r>
              <a:rPr lang="zh-CN" altLang="en-US" smtClean="0">
                <a:latin typeface="宋体" pitchFamily="2" charset="-122"/>
              </a:rPr>
              <a:t>证</a:t>
            </a:r>
            <a:r>
              <a:rPr lang="en-US" altLang="zh-CN" smtClean="0">
                <a:latin typeface="Arial"/>
              </a:rPr>
              <a:t>—</a:t>
            </a:r>
            <a:r>
              <a:rPr lang="zh-CN" altLang="en-US" smtClean="0">
                <a:latin typeface="宋体" pitchFamily="2" charset="-122"/>
              </a:rPr>
              <a:t>症三者关系，实施辨病用药和对症治疗。</a:t>
            </a:r>
          </a:p>
        </p:txBody>
      </p:sp>
    </p:spTree>
  </p:cSld>
  <p:clrMapOvr>
    <a:masterClrMapping/>
  </p:clrMapOvr>
  <p:transition>
    <p:random/>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lstStyle/>
          <a:p>
            <a:pPr eaLnBrk="1" hangingPunct="1">
              <a:defRPr/>
            </a:pPr>
            <a:endParaRPr lang="zh-CN" altLang="zh-CN" dirty="0" smtClean="0"/>
          </a:p>
        </p:txBody>
      </p:sp>
      <p:sp>
        <p:nvSpPr>
          <p:cNvPr id="322563" name="Rectangle 3"/>
          <p:cNvSpPr>
            <a:spLocks noGrp="1" noChangeArrowheads="1"/>
          </p:cNvSpPr>
          <p:nvPr>
            <p:ph idx="1"/>
          </p:nvPr>
        </p:nvSpPr>
        <p:spPr/>
        <p:txBody>
          <a:bodyPr/>
          <a:lstStyle/>
          <a:p>
            <a:pPr eaLnBrk="1" hangingPunct="1">
              <a:defRPr/>
            </a:pPr>
            <a:r>
              <a:rPr lang="zh-CN" altLang="en-US" smtClean="0">
                <a:latin typeface="宋体" pitchFamily="2" charset="-122"/>
              </a:rPr>
              <a:t>三者相互配合．既强调对致病因素的作用和疾病本身特异性变化规律的认识，治疗用药以消除各种病源因素，又重视揭示患者的机能状态及其对环境反应的差异性。治疗时调整机体的反应状态及自身的某些属性；既重视治本，亦结合治标，标本兼治。</a:t>
            </a:r>
          </a:p>
        </p:txBody>
      </p:sp>
    </p:spTree>
  </p:cSld>
  <p:clrMapOvr>
    <a:masterClrMapping/>
  </p:clrMapOvr>
  <p:transition>
    <p:random/>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p:txBody>
          <a:bodyPr/>
          <a:lstStyle/>
          <a:p>
            <a:pPr eaLnBrk="1" hangingPunct="1">
              <a:defRPr/>
            </a:pPr>
            <a:endParaRPr lang="zh-CN" altLang="zh-CN" dirty="0" smtClean="0"/>
          </a:p>
        </p:txBody>
      </p:sp>
      <p:sp>
        <p:nvSpPr>
          <p:cNvPr id="323587" name="Rectangle 3"/>
          <p:cNvSpPr>
            <a:spLocks noGrp="1" noChangeArrowheads="1"/>
          </p:cNvSpPr>
          <p:nvPr>
            <p:ph idx="1"/>
          </p:nvPr>
        </p:nvSpPr>
        <p:spPr/>
        <p:txBody>
          <a:bodyPr/>
          <a:lstStyle/>
          <a:p>
            <a:pPr eaLnBrk="1" hangingPunct="1">
              <a:defRPr/>
            </a:pPr>
            <a:r>
              <a:rPr lang="zh-CN" altLang="en-US" smtClean="0">
                <a:latin typeface="宋体" pitchFamily="2" charset="-122"/>
              </a:rPr>
              <a:t>如对于黄疸病人，从辨证论治而言，首先当辨明系阳黄、阴黄或急黄，再进一步辨明具体的病机，如阳黄中究竟是湿热兼表。还是热重于湿或湿重于热，抑或是胆热郁结，根据辨证结果最后拟定治法，选择方剂药物。</a:t>
            </a:r>
          </a:p>
        </p:txBody>
      </p:sp>
    </p:spTree>
  </p:cSld>
  <p:clrMapOvr>
    <a:masterClrMapping/>
  </p:clrMapOvr>
  <p:transition>
    <p:random/>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pPr eaLnBrk="1" hangingPunct="1">
              <a:defRPr/>
            </a:pPr>
            <a:endParaRPr lang="zh-CN" altLang="zh-CN" dirty="0" smtClean="0"/>
          </a:p>
        </p:txBody>
      </p:sp>
      <p:sp>
        <p:nvSpPr>
          <p:cNvPr id="324611" name="Rectangle 3"/>
          <p:cNvSpPr>
            <a:spLocks noGrp="1" noChangeArrowheads="1"/>
          </p:cNvSpPr>
          <p:nvPr>
            <p:ph idx="1"/>
          </p:nvPr>
        </p:nvSpPr>
        <p:spPr/>
        <p:txBody>
          <a:bodyPr>
            <a:normAutofit/>
          </a:bodyPr>
          <a:lstStyle/>
          <a:p>
            <a:pPr eaLnBrk="1" hangingPunct="1">
              <a:lnSpc>
                <a:spcPct val="120000"/>
              </a:lnSpc>
              <a:defRPr/>
            </a:pPr>
            <a:r>
              <a:rPr lang="zh-CN" altLang="en-US" smtClean="0">
                <a:latin typeface="宋体" pitchFamily="2" charset="-122"/>
              </a:rPr>
              <a:t>对黄疸的辨病论治，中医大多采用茵陈蒿等药治疗，现代研究揭示，茵陈蒿有明显的促进胆汁分泌，增加胆酸、胆红索等排出的药理作用。在辨证结合辨病拟定主方后，还要根据具体症状作出加减调整。以辨症论治。如同为阳黄的热重于湿，若患者大便秘结不通，可加用较大剂量的大黄，</a:t>
            </a:r>
            <a:r>
              <a:rPr lang="en-US" altLang="zh-CN" smtClean="0">
                <a:latin typeface="宋体" pitchFamily="2" charset="-122"/>
              </a:rPr>
              <a:t>ɡΦ</a:t>
            </a:r>
            <a:r>
              <a:rPr lang="zh-CN" altLang="en-US" smtClean="0">
                <a:latin typeface="宋体" pitchFamily="2" charset="-122"/>
              </a:rPr>
              <a:t>溃贝偈故刃岸敬映</a:t>
            </a:r>
            <a:r>
              <a:rPr lang="en-US" altLang="zh-CN" smtClean="0">
                <a:latin typeface="宋体" pitchFamily="2" charset="-122"/>
              </a:rPr>
              <a:t>Φ</a:t>
            </a:r>
            <a:r>
              <a:rPr lang="zh-CN" altLang="en-US" smtClean="0">
                <a:latin typeface="宋体" pitchFamily="2" charset="-122"/>
              </a:rPr>
              <a:t>佬撼觯蝗舸蟊阆</a:t>
            </a:r>
            <a:r>
              <a:rPr lang="en-US" altLang="zh-CN" smtClean="0">
                <a:latin typeface="宋体" pitchFamily="2" charset="-122"/>
              </a:rPr>
              <a:t>′</a:t>
            </a:r>
            <a:r>
              <a:rPr lang="zh-CN" altLang="en-US" smtClean="0">
                <a:latin typeface="宋体" pitchFamily="2" charset="-122"/>
              </a:rPr>
              <a:t>缯撸灰擞么黄。</a:t>
            </a:r>
          </a:p>
        </p:txBody>
      </p:sp>
    </p:spTree>
  </p:cSld>
  <p:clrMapOvr>
    <a:masterClrMapping/>
  </p:clrMapOvr>
  <p:transition>
    <p:random/>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lstStyle/>
          <a:p>
            <a:pPr eaLnBrk="1" hangingPunct="1">
              <a:defRPr/>
            </a:pPr>
            <a:endParaRPr lang="zh-CN" altLang="zh-CN" dirty="0" smtClean="0"/>
          </a:p>
        </p:txBody>
      </p:sp>
      <p:sp>
        <p:nvSpPr>
          <p:cNvPr id="325635" name="Rectangle 3"/>
          <p:cNvSpPr>
            <a:spLocks noGrp="1" noChangeArrowheads="1"/>
          </p:cNvSpPr>
          <p:nvPr>
            <p:ph idx="1"/>
          </p:nvPr>
        </p:nvSpPr>
        <p:spPr/>
        <p:txBody>
          <a:bodyPr/>
          <a:lstStyle/>
          <a:p>
            <a:pPr eaLnBrk="1" hangingPunct="1">
              <a:defRPr/>
            </a:pPr>
            <a:r>
              <a:rPr lang="zh-CN" altLang="en-US" smtClean="0">
                <a:latin typeface="宋体" pitchFamily="2" charset="-122"/>
              </a:rPr>
              <a:t>可加用利尿之茯苓、泽泻等，使邪热从小便而出，兼可利小便实大便。同时，根据三因制宜的治则，还要考虑不同患者年龄、性别、体质的差异，所处的空间与时间环境的区别，以及不同个体可能存在和主病相关的其他病与并发症等。来调整治疗方案，以达到治疗决策的个体化要求。</a:t>
            </a:r>
          </a:p>
        </p:txBody>
      </p:sp>
    </p:spTree>
  </p:cSld>
  <p:clrMapOvr>
    <a:masterClrMapping/>
  </p:clrMapOvr>
  <p:transition>
    <p:random/>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title"/>
          </p:nvPr>
        </p:nvSpPr>
        <p:spPr/>
        <p:txBody>
          <a:bodyPr/>
          <a:lstStyle/>
          <a:p>
            <a:pPr eaLnBrk="1" hangingPunct="1">
              <a:defRPr/>
            </a:pPr>
            <a:endParaRPr lang="zh-CN" altLang="zh-CN" dirty="0" smtClean="0"/>
          </a:p>
        </p:txBody>
      </p:sp>
      <p:sp>
        <p:nvSpPr>
          <p:cNvPr id="326659" name="Rectangle 3"/>
          <p:cNvSpPr>
            <a:spLocks noGrp="1" noChangeArrowheads="1"/>
          </p:cNvSpPr>
          <p:nvPr>
            <p:ph idx="1"/>
          </p:nvPr>
        </p:nvSpPr>
        <p:spPr/>
        <p:txBody>
          <a:bodyPr/>
          <a:lstStyle/>
          <a:p>
            <a:pPr eaLnBrk="1" hangingPunct="1">
              <a:defRPr/>
            </a:pPr>
            <a:r>
              <a:rPr lang="zh-CN" altLang="en-US" smtClean="0">
                <a:latin typeface="宋体" pitchFamily="2" charset="-122"/>
              </a:rPr>
              <a:t>另外，由于中医是一门经验性很强的医学。从医生的角度而言，长期的临床经验积累，势必形成比较固定的模式思维，从四诊尺度的把握到辨证论治、遣方用药。也就会形成一个完整而高度个性化的体系。</a:t>
            </a:r>
          </a:p>
        </p:txBody>
      </p:sp>
    </p:spTree>
  </p:cSld>
  <p:clrMapOvr>
    <a:masterClrMapping/>
  </p:clrMapOvr>
  <p:transition>
    <p:random/>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defRPr/>
            </a:pPr>
            <a:r>
              <a:rPr lang="en-US" altLang="zh-CN" dirty="0" smtClean="0">
                <a:latin typeface="宋体" pitchFamily="2" charset="-122"/>
              </a:rPr>
              <a:t>5</a:t>
            </a:r>
            <a:r>
              <a:rPr lang="zh-CN" altLang="en-US" dirty="0" smtClean="0">
                <a:latin typeface="宋体" pitchFamily="2" charset="-122"/>
              </a:rPr>
              <a:t>、思维结果的定性性</a:t>
            </a:r>
          </a:p>
        </p:txBody>
      </p:sp>
      <p:sp>
        <p:nvSpPr>
          <p:cNvPr id="166915" name="Rectangle 3"/>
          <p:cNvSpPr>
            <a:spLocks noGrp="1" noChangeArrowheads="1"/>
          </p:cNvSpPr>
          <p:nvPr>
            <p:ph idx="1"/>
          </p:nvPr>
        </p:nvSpPr>
        <p:spPr/>
        <p:txBody>
          <a:bodyPr>
            <a:normAutofit/>
          </a:bodyPr>
          <a:lstStyle/>
          <a:p>
            <a:pPr eaLnBrk="1" hangingPunct="1">
              <a:defRPr/>
            </a:pPr>
            <a:r>
              <a:rPr lang="zh-CN" altLang="en-US" smtClean="0">
                <a:latin typeface="宋体" pitchFamily="2" charset="-122"/>
              </a:rPr>
              <a:t>中医认识人体主要是借助于人的感官感知。着眼于生命活动的功能之象，从四诊表象认识疾病和调控人体。</a:t>
            </a:r>
          </a:p>
          <a:p>
            <a:pPr eaLnBrk="1" hangingPunct="1">
              <a:defRPr/>
            </a:pPr>
            <a:r>
              <a:rPr lang="zh-CN" altLang="en-US" smtClean="0">
                <a:latin typeface="宋体" pitchFamily="2" charset="-122"/>
              </a:rPr>
              <a:t>缺少数学方法与实验方法的数据。</a:t>
            </a:r>
          </a:p>
          <a:p>
            <a:pPr eaLnBrk="1" hangingPunct="1">
              <a:defRPr/>
            </a:pPr>
            <a:r>
              <a:rPr lang="zh-CN" altLang="en-US" smtClean="0">
                <a:latin typeface="宋体" pitchFamily="2" charset="-122"/>
              </a:rPr>
              <a:t>从定性与定量的角度而言，中医临床思维的结果往往是定性的，而对定量的要求不高，或只定性而不定量。</a:t>
            </a:r>
          </a:p>
        </p:txBody>
      </p:sp>
    </p:spTree>
  </p:cSld>
  <p:clrMapOvr>
    <a:masterClrMapping/>
  </p:clrMapOvr>
  <p:transition>
    <p:random/>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pPr eaLnBrk="1" hangingPunct="1">
              <a:defRPr/>
            </a:pPr>
            <a:endParaRPr lang="zh-CN" altLang="zh-CN" dirty="0" smtClean="0"/>
          </a:p>
        </p:txBody>
      </p:sp>
      <p:sp>
        <p:nvSpPr>
          <p:cNvPr id="327683" name="Rectangle 3"/>
          <p:cNvSpPr>
            <a:spLocks noGrp="1" noChangeArrowheads="1"/>
          </p:cNvSpPr>
          <p:nvPr>
            <p:ph idx="1"/>
          </p:nvPr>
        </p:nvSpPr>
        <p:spPr/>
        <p:txBody>
          <a:bodyPr/>
          <a:lstStyle/>
          <a:p>
            <a:pPr eaLnBrk="1" hangingPunct="1">
              <a:defRPr/>
            </a:pPr>
            <a:r>
              <a:rPr lang="zh-CN" altLang="en-US" smtClean="0">
                <a:latin typeface="宋体" pitchFamily="2" charset="-122"/>
              </a:rPr>
              <a:t>如发热，中医学中有翕翕发热、蒸蒸发热、壮热、灼热、潮热、身热不扬等不同性状的描述，但量的界定并不清楚；</a:t>
            </a:r>
          </a:p>
          <a:p>
            <a:pPr eaLnBrk="1" hangingPunct="1">
              <a:defRPr/>
            </a:pPr>
            <a:r>
              <a:rPr lang="zh-CN" altLang="en-US" smtClean="0">
                <a:latin typeface="宋体" pitchFamily="2" charset="-122"/>
              </a:rPr>
              <a:t>表里、寒热、虚实、阴阳八纲也只是定性的。</a:t>
            </a:r>
          </a:p>
        </p:txBody>
      </p:sp>
    </p:spTree>
  </p:cSld>
  <p:clrMapOvr>
    <a:masterClrMapping/>
  </p:clrMapOvr>
  <p:transition>
    <p:random/>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pPr eaLnBrk="1" hangingPunct="1">
              <a:defRPr/>
            </a:pPr>
            <a:r>
              <a:rPr lang="zh-CN" altLang="en-US" dirty="0" smtClean="0">
                <a:latin typeface="宋体" pitchFamily="2" charset="-122"/>
              </a:rPr>
              <a:t>五、关于中医临床思维的模式</a:t>
            </a:r>
          </a:p>
        </p:txBody>
      </p:sp>
      <p:sp>
        <p:nvSpPr>
          <p:cNvPr id="173059" name="Rectangle 3"/>
          <p:cNvSpPr>
            <a:spLocks noGrp="1" noChangeArrowheads="1"/>
          </p:cNvSpPr>
          <p:nvPr>
            <p:ph idx="1"/>
          </p:nvPr>
        </p:nvSpPr>
        <p:spPr>
          <a:xfrm>
            <a:off x="731264" y="1783357"/>
            <a:ext cx="8017200" cy="4381947"/>
          </a:xfrm>
        </p:spPr>
        <p:txBody>
          <a:bodyPr>
            <a:normAutofit/>
          </a:bodyPr>
          <a:lstStyle/>
          <a:p>
            <a:pPr eaLnBrk="1" hangingPunct="1">
              <a:defRPr/>
            </a:pPr>
            <a:r>
              <a:rPr lang="en-US" altLang="zh-CN" sz="2400" dirty="0" smtClean="0">
                <a:latin typeface="Arial"/>
              </a:rPr>
              <a:t>“</a:t>
            </a:r>
            <a:r>
              <a:rPr lang="zh-CN" altLang="en-US" sz="2400" dirty="0" smtClean="0">
                <a:latin typeface="宋体" pitchFamily="2" charset="-122"/>
              </a:rPr>
              <a:t>纯中医</a:t>
            </a:r>
            <a:r>
              <a:rPr lang="zh-CN" altLang="en-US" sz="2400" dirty="0" smtClean="0">
                <a:latin typeface="Arial"/>
              </a:rPr>
              <a:t>”</a:t>
            </a:r>
            <a:r>
              <a:rPr lang="zh-CN" altLang="en-US" sz="2400" dirty="0" smtClean="0">
                <a:latin typeface="宋体" pitchFamily="2" charset="-122"/>
              </a:rPr>
              <a:t>临床思维</a:t>
            </a:r>
          </a:p>
          <a:p>
            <a:pPr eaLnBrk="1" hangingPunct="1">
              <a:defRPr/>
            </a:pPr>
            <a:r>
              <a:rPr lang="zh-CN" altLang="en-US" sz="2400" dirty="0" smtClean="0">
                <a:latin typeface="Arial"/>
              </a:rPr>
              <a:t>“</a:t>
            </a:r>
            <a:r>
              <a:rPr lang="zh-CN" altLang="en-US" sz="2400" dirty="0" smtClean="0">
                <a:latin typeface="宋体" pitchFamily="2" charset="-122"/>
              </a:rPr>
              <a:t>现代中医</a:t>
            </a:r>
            <a:r>
              <a:rPr lang="zh-CN" altLang="en-US" sz="2400" dirty="0" smtClean="0">
                <a:latin typeface="Arial"/>
              </a:rPr>
              <a:t>”</a:t>
            </a:r>
            <a:r>
              <a:rPr lang="zh-CN" altLang="en-US" sz="2400" dirty="0" smtClean="0">
                <a:latin typeface="宋体" pitchFamily="2" charset="-122"/>
              </a:rPr>
              <a:t>临床思维</a:t>
            </a:r>
          </a:p>
          <a:p>
            <a:pPr eaLnBrk="1" hangingPunct="1">
              <a:defRPr/>
            </a:pPr>
            <a:r>
              <a:rPr lang="zh-CN" altLang="en-US" sz="2400" dirty="0" smtClean="0">
                <a:latin typeface="宋体" pitchFamily="2" charset="-122"/>
              </a:rPr>
              <a:t>辨证与辨病相结合</a:t>
            </a:r>
          </a:p>
          <a:p>
            <a:pPr eaLnBrk="1" hangingPunct="1">
              <a:defRPr/>
            </a:pPr>
            <a:r>
              <a:rPr lang="zh-CN" altLang="en-US" sz="2400" dirty="0" smtClean="0">
                <a:latin typeface="宋体" pitchFamily="2" charset="-122"/>
              </a:rPr>
              <a:t>辨证论治与有效该药应用相结合</a:t>
            </a:r>
          </a:p>
          <a:p>
            <a:pPr eaLnBrk="1" hangingPunct="1">
              <a:defRPr/>
            </a:pPr>
            <a:r>
              <a:rPr lang="zh-CN" altLang="en-US" sz="2400" dirty="0" smtClean="0">
                <a:latin typeface="宋体" pitchFamily="2" charset="-122"/>
              </a:rPr>
              <a:t>本草理论与现代药理研究成果相结合</a:t>
            </a:r>
            <a:endParaRPr lang="en-US" altLang="zh-CN" sz="2400" dirty="0" smtClean="0">
              <a:latin typeface="宋体" pitchFamily="2" charset="-122"/>
            </a:endParaRPr>
          </a:p>
          <a:p>
            <a:pPr eaLnBrk="1" hangingPunct="1">
              <a:defRPr/>
            </a:pPr>
            <a:r>
              <a:rPr lang="zh-CN" altLang="en-US" sz="2400" dirty="0">
                <a:latin typeface="宋体" pitchFamily="2" charset="-122"/>
              </a:rPr>
              <a:t>中西医</a:t>
            </a:r>
            <a:r>
              <a:rPr lang="zh-CN" altLang="en-US" sz="2400" dirty="0" smtClean="0">
                <a:latin typeface="宋体" pitchFamily="2" charset="-122"/>
              </a:rPr>
              <a:t>结合临床思维</a:t>
            </a:r>
          </a:p>
        </p:txBody>
      </p:sp>
    </p:spTree>
  </p:cSld>
  <p:clrMapOvr>
    <a:masterClrMapping/>
  </p:clrMapOvr>
  <p:transition>
    <p:random/>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ChangeArrowheads="1"/>
          </p:cNvSpPr>
          <p:nvPr>
            <p:ph type="title"/>
          </p:nvPr>
        </p:nvSpPr>
        <p:spPr/>
        <p:txBody>
          <a:bodyPr/>
          <a:lstStyle/>
          <a:p>
            <a:pPr eaLnBrk="1" hangingPunct="1">
              <a:defRPr/>
            </a:pPr>
            <a:r>
              <a:rPr lang="zh-CN" altLang="en-US" dirty="0" smtClean="0">
                <a:latin typeface="宋体" pitchFamily="2" charset="-122"/>
              </a:rPr>
              <a:t>六、错误的临床思维分析</a:t>
            </a:r>
          </a:p>
        </p:txBody>
      </p:sp>
      <p:sp>
        <p:nvSpPr>
          <p:cNvPr id="385027" name="Rectangle 3"/>
          <p:cNvSpPr>
            <a:spLocks noGrp="1" noChangeArrowheads="1"/>
          </p:cNvSpPr>
          <p:nvPr>
            <p:ph idx="1"/>
          </p:nvPr>
        </p:nvSpPr>
        <p:spPr>
          <a:xfrm>
            <a:off x="566738" y="1700213"/>
            <a:ext cx="8001000" cy="4267200"/>
          </a:xfrm>
        </p:spPr>
        <p:txBody>
          <a:bodyPr>
            <a:normAutofit/>
          </a:bodyPr>
          <a:lstStyle/>
          <a:p>
            <a:pPr eaLnBrk="1" hangingPunct="1">
              <a:defRPr/>
            </a:pPr>
            <a:r>
              <a:rPr lang="zh-CN" altLang="en-US" smtClean="0">
                <a:latin typeface="宋体" pitchFamily="2" charset="-122"/>
              </a:rPr>
              <a:t>先入为主</a:t>
            </a:r>
          </a:p>
          <a:p>
            <a:pPr eaLnBrk="1" hangingPunct="1">
              <a:defRPr/>
            </a:pPr>
            <a:r>
              <a:rPr lang="zh-CN" altLang="en-US" smtClean="0">
                <a:latin typeface="宋体" pitchFamily="2" charset="-122"/>
              </a:rPr>
              <a:t>因循既往的诊断，缺乏动态思维。</a:t>
            </a:r>
          </a:p>
          <a:p>
            <a:pPr eaLnBrk="1" hangingPunct="1">
              <a:defRPr/>
            </a:pPr>
            <a:r>
              <a:rPr lang="zh-CN" altLang="en-US" smtClean="0">
                <a:latin typeface="宋体" pitchFamily="2" charset="-122"/>
              </a:rPr>
              <a:t>先入为主就是犯了主观主义和经验主义的错误。</a:t>
            </a:r>
          </a:p>
          <a:p>
            <a:pPr eaLnBrk="1" hangingPunct="1">
              <a:defRPr/>
            </a:pPr>
            <a:r>
              <a:rPr lang="zh-CN" altLang="en-US" smtClean="0">
                <a:latin typeface="宋体" pitchFamily="2" charset="-122"/>
              </a:rPr>
              <a:t>有的医生长期接触和处理某种疾病，对这些疾病的诊治形成了一种定势，再出现相似或类似的情况，就不自觉地进入这种思维状态，依照原有的经验来思考和判断。</a:t>
            </a:r>
          </a:p>
        </p:txBody>
      </p:sp>
    </p:spTree>
  </p:cSld>
  <p:clrMapOvr>
    <a:masterClrMapping/>
  </p:clrMapOvr>
  <p:transition>
    <p:random/>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p:cNvSpPr>
            <a:spLocks noGrp="1" noChangeArrowheads="1"/>
          </p:cNvSpPr>
          <p:nvPr>
            <p:ph type="title"/>
          </p:nvPr>
        </p:nvSpPr>
        <p:spPr/>
        <p:txBody>
          <a:bodyPr/>
          <a:lstStyle/>
          <a:p>
            <a:pPr eaLnBrk="1" hangingPunct="1">
              <a:defRPr/>
            </a:pPr>
            <a:r>
              <a:rPr lang="zh-CN" altLang="en-US" dirty="0" smtClean="0">
                <a:latin typeface="宋体" pitchFamily="2" charset="-122"/>
              </a:rPr>
              <a:t>以偏概全或知识面过窄</a:t>
            </a:r>
          </a:p>
        </p:txBody>
      </p:sp>
      <p:sp>
        <p:nvSpPr>
          <p:cNvPr id="434179" name="Rectangle 3"/>
          <p:cNvSpPr>
            <a:spLocks noGrp="1" noChangeArrowheads="1"/>
          </p:cNvSpPr>
          <p:nvPr>
            <p:ph idx="1"/>
          </p:nvPr>
        </p:nvSpPr>
        <p:spPr/>
        <p:txBody>
          <a:bodyPr>
            <a:normAutofit/>
          </a:bodyPr>
          <a:lstStyle/>
          <a:p>
            <a:pPr eaLnBrk="1" hangingPunct="1">
              <a:defRPr/>
            </a:pPr>
            <a:r>
              <a:rPr lang="zh-CN" altLang="en-US" smtClean="0">
                <a:latin typeface="宋体" pitchFamily="2" charset="-122"/>
              </a:rPr>
              <a:t>临床思维过于狭隘随着现代医学的进展，医学的分工日益精细，促进了医学诊疗的不断进步。然而，在临床医生中逐渐形成了</a:t>
            </a:r>
            <a:r>
              <a:rPr lang="zh-CN" altLang="en-US" smtClean="0">
                <a:latin typeface="Arial"/>
              </a:rPr>
              <a:t>“</a:t>
            </a:r>
            <a:r>
              <a:rPr lang="zh-CN" altLang="en-US" smtClean="0">
                <a:latin typeface="宋体" pitchFamily="2" charset="-122"/>
              </a:rPr>
              <a:t>分科思维</a:t>
            </a:r>
            <a:r>
              <a:rPr lang="zh-CN" altLang="en-US" smtClean="0">
                <a:latin typeface="Arial"/>
              </a:rPr>
              <a:t>”</a:t>
            </a:r>
            <a:r>
              <a:rPr lang="zh-CN" altLang="en-US" smtClean="0">
                <a:latin typeface="宋体" pitchFamily="2" charset="-122"/>
              </a:rPr>
              <a:t>，习惯于以本科的病种概念来分析、判断与处理疾病，而忽视二级学科水平上的系统诊疗模式。许多医学前辈也为现代专科医师的</a:t>
            </a:r>
            <a:r>
              <a:rPr lang="zh-CN" altLang="en-US" smtClean="0">
                <a:latin typeface="Arial"/>
              </a:rPr>
              <a:t>“</a:t>
            </a:r>
            <a:r>
              <a:rPr lang="zh-CN" altLang="en-US" smtClean="0">
                <a:latin typeface="宋体" pitchFamily="2" charset="-122"/>
              </a:rPr>
              <a:t>管状视野</a:t>
            </a:r>
            <a:r>
              <a:rPr lang="zh-CN" altLang="en-US" smtClean="0">
                <a:latin typeface="Arial"/>
              </a:rPr>
              <a:t>”</a:t>
            </a:r>
            <a:r>
              <a:rPr lang="zh-CN" altLang="en-US" smtClean="0">
                <a:latin typeface="宋体" pitchFamily="2" charset="-122"/>
              </a:rPr>
              <a:t>和</a:t>
            </a:r>
            <a:r>
              <a:rPr lang="zh-CN" altLang="en-US" smtClean="0">
                <a:latin typeface="Arial"/>
              </a:rPr>
              <a:t>“</a:t>
            </a:r>
            <a:r>
              <a:rPr lang="zh-CN" altLang="en-US" smtClean="0">
                <a:latin typeface="宋体" pitchFamily="2" charset="-122"/>
              </a:rPr>
              <a:t>点击性思维</a:t>
            </a:r>
            <a:r>
              <a:rPr lang="zh-CN" altLang="en-US" smtClean="0">
                <a:latin typeface="Arial"/>
              </a:rPr>
              <a:t>”</a:t>
            </a:r>
            <a:r>
              <a:rPr lang="zh-CN" altLang="en-US" smtClean="0">
                <a:latin typeface="宋体" pitchFamily="2" charset="-122"/>
              </a:rPr>
              <a:t>甚为担忧。</a:t>
            </a:r>
          </a:p>
        </p:txBody>
      </p:sp>
    </p:spTree>
  </p:cSld>
  <p:clrMapOvr>
    <a:masterClrMapping/>
  </p:clrMapOvr>
  <p:transition>
    <p:random/>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p:cNvSpPr>
            <a:spLocks noGrp="1" noChangeArrowheads="1"/>
          </p:cNvSpPr>
          <p:nvPr>
            <p:ph type="title"/>
          </p:nvPr>
        </p:nvSpPr>
        <p:spPr/>
        <p:txBody>
          <a:bodyPr>
            <a:normAutofit/>
          </a:bodyPr>
          <a:lstStyle/>
          <a:p>
            <a:pPr eaLnBrk="1" hangingPunct="1">
              <a:defRPr/>
            </a:pPr>
            <a:r>
              <a:rPr lang="zh-CN" altLang="en-US" dirty="0" smtClean="0">
                <a:latin typeface="宋体" pitchFamily="2" charset="-122"/>
              </a:rPr>
              <a:t>过分依赖典型临床表现诊断疾病</a:t>
            </a:r>
          </a:p>
        </p:txBody>
      </p:sp>
      <p:sp>
        <p:nvSpPr>
          <p:cNvPr id="392195" name="Rectangle 3"/>
          <p:cNvSpPr>
            <a:spLocks noGrp="1" noChangeArrowheads="1"/>
          </p:cNvSpPr>
          <p:nvPr>
            <p:ph idx="1"/>
          </p:nvPr>
        </p:nvSpPr>
        <p:spPr/>
        <p:txBody>
          <a:bodyPr/>
          <a:lstStyle/>
          <a:p>
            <a:pPr eaLnBrk="1" hangingPunct="1">
              <a:defRPr/>
            </a:pPr>
            <a:r>
              <a:rPr lang="zh-CN" altLang="en-US" sz="2400" dirty="0" smtClean="0">
                <a:latin typeface="宋体" pitchFamily="2" charset="-122"/>
              </a:rPr>
              <a:t>一些人群，如老年人、反应或应急能力低下者临床表现不典型</a:t>
            </a:r>
          </a:p>
          <a:p>
            <a:pPr eaLnBrk="1" hangingPunct="1">
              <a:defRPr/>
            </a:pPr>
            <a:r>
              <a:rPr lang="zh-CN" altLang="en-US" sz="2400" dirty="0" smtClean="0">
                <a:latin typeface="宋体" pitchFamily="2" charset="-122"/>
              </a:rPr>
              <a:t>现代社会环境、食物、压力等影响，疾病普变化，某些疾病临床表现不典型增多，如糖尿病、消化性溃疡等等。</a:t>
            </a:r>
          </a:p>
          <a:p>
            <a:pPr eaLnBrk="1" hangingPunct="1">
              <a:defRPr/>
            </a:pPr>
            <a:r>
              <a:rPr lang="zh-CN" altLang="en-US" sz="2400" dirty="0" smtClean="0">
                <a:latin typeface="宋体" pitchFamily="2" charset="-122"/>
              </a:rPr>
              <a:t>辅助检查替代临床思维</a:t>
            </a:r>
          </a:p>
          <a:p>
            <a:pPr eaLnBrk="1" hangingPunct="1">
              <a:defRPr/>
            </a:pPr>
            <a:r>
              <a:rPr lang="zh-CN" altLang="en-US" sz="2400" dirty="0" smtClean="0">
                <a:latin typeface="宋体" pitchFamily="2" charset="-122"/>
              </a:rPr>
              <a:t>目前临床上已经出现了一种过分依赖和迷信辅助检查而轻视临床体检和思维的趋势。</a:t>
            </a:r>
          </a:p>
        </p:txBody>
      </p:sp>
    </p:spTree>
  </p:cSld>
  <p:clrMapOvr>
    <a:masterClrMapping/>
  </p:clrMapOvr>
  <p:transition>
    <p:random/>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p:cNvSpPr>
            <a:spLocks noGrp="1" noChangeArrowheads="1"/>
          </p:cNvSpPr>
          <p:nvPr>
            <p:ph type="title"/>
          </p:nvPr>
        </p:nvSpPr>
        <p:spPr/>
        <p:txBody>
          <a:bodyPr/>
          <a:lstStyle/>
          <a:p>
            <a:pPr eaLnBrk="1" hangingPunct="1">
              <a:defRPr/>
            </a:pPr>
            <a:endParaRPr lang="zh-CN" altLang="zh-CN" dirty="0" smtClean="0"/>
          </a:p>
        </p:txBody>
      </p:sp>
      <p:sp>
        <p:nvSpPr>
          <p:cNvPr id="435203" name="Rectangle 3"/>
          <p:cNvSpPr>
            <a:spLocks noGrp="1" noChangeArrowheads="1"/>
          </p:cNvSpPr>
          <p:nvPr>
            <p:ph idx="1"/>
          </p:nvPr>
        </p:nvSpPr>
        <p:spPr>
          <a:xfrm>
            <a:off x="566738" y="1773238"/>
            <a:ext cx="8001000" cy="4267200"/>
          </a:xfrm>
        </p:spPr>
        <p:txBody>
          <a:bodyPr/>
          <a:lstStyle/>
          <a:p>
            <a:pPr eaLnBrk="1" hangingPunct="1">
              <a:defRPr/>
            </a:pPr>
            <a:r>
              <a:rPr lang="zh-CN" altLang="en-US" smtClean="0">
                <a:latin typeface="宋体" pitchFamily="2" charset="-122"/>
              </a:rPr>
              <a:t>多种多样的化验检查、影像检查、器械检查等，有助于诊断处理，但是项目的选择仍需要通过认真的思考，对一般病症如此，对疑难病尤为显著</a:t>
            </a:r>
          </a:p>
          <a:p>
            <a:pPr eaLnBrk="1" hangingPunct="1">
              <a:defRPr/>
            </a:pPr>
            <a:r>
              <a:rPr lang="zh-CN" altLang="en-US" smtClean="0">
                <a:latin typeface="宋体" pitchFamily="2" charset="-122"/>
              </a:rPr>
              <a:t>因相信白细胞中中嗜中性粒细胞增多，把肝吸虫病诊为细菌性急性胆囊炎。</a:t>
            </a:r>
          </a:p>
          <a:p>
            <a:pPr eaLnBrk="1" hangingPunct="1">
              <a:defRPr/>
            </a:pPr>
            <a:r>
              <a:rPr lang="zh-CN" altLang="en-US" smtClean="0">
                <a:latin typeface="宋体" pitchFamily="2" charset="-122"/>
              </a:rPr>
              <a:t>因相信</a:t>
            </a:r>
            <a:r>
              <a:rPr lang="en-US" altLang="zh-CN" smtClean="0">
                <a:latin typeface="宋体" pitchFamily="2" charset="-122"/>
              </a:rPr>
              <a:t>CT</a:t>
            </a:r>
            <a:r>
              <a:rPr lang="zh-CN" altLang="en-US" smtClean="0">
                <a:latin typeface="宋体" pitchFamily="2" charset="-122"/>
              </a:rPr>
              <a:t>，把胆管癌，诊为多囊肝。</a:t>
            </a:r>
          </a:p>
        </p:txBody>
      </p:sp>
    </p:spTree>
  </p:cSld>
  <p:clrMapOvr>
    <a:masterClrMapping/>
  </p:clrMapOvr>
  <p:transition>
    <p:random/>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pPr eaLnBrk="1" hangingPunct="1">
              <a:defRPr/>
            </a:pPr>
            <a:r>
              <a:rPr lang="zh-CN" altLang="en-US" b="1" dirty="0" smtClean="0">
                <a:latin typeface="宋体" pitchFamily="2" charset="-122"/>
              </a:rPr>
              <a:t>防止临床思维错误的对策</a:t>
            </a:r>
          </a:p>
        </p:txBody>
      </p:sp>
      <p:sp>
        <p:nvSpPr>
          <p:cNvPr id="400387" name="Rectangle 3"/>
          <p:cNvSpPr>
            <a:spLocks noGrp="1" noChangeArrowheads="1"/>
          </p:cNvSpPr>
          <p:nvPr>
            <p:ph idx="1"/>
          </p:nvPr>
        </p:nvSpPr>
        <p:spPr/>
        <p:txBody>
          <a:bodyPr/>
          <a:lstStyle/>
          <a:p>
            <a:pPr eaLnBrk="1" hangingPunct="1">
              <a:defRPr/>
            </a:pPr>
            <a:r>
              <a:rPr lang="zh-CN" altLang="en-US" sz="2400" dirty="0" smtClean="0">
                <a:latin typeface="宋体" pitchFamily="2" charset="-122"/>
              </a:rPr>
              <a:t>谦虚谨慎</a:t>
            </a:r>
          </a:p>
          <a:p>
            <a:pPr eaLnBrk="1" hangingPunct="1">
              <a:defRPr/>
            </a:pPr>
            <a:r>
              <a:rPr lang="zh-CN" altLang="en-US" sz="2400" dirty="0" smtClean="0">
                <a:latin typeface="宋体" pitchFamily="2" charset="-122"/>
              </a:rPr>
              <a:t>加强学习</a:t>
            </a:r>
          </a:p>
          <a:p>
            <a:pPr eaLnBrk="1" hangingPunct="1">
              <a:defRPr/>
            </a:pPr>
            <a:r>
              <a:rPr lang="zh-CN" altLang="en-US" sz="2400" dirty="0" smtClean="0">
                <a:latin typeface="宋体" pitchFamily="2" charset="-122"/>
              </a:rPr>
              <a:t>不要过于自信，盲目判断，遇事多问几个为什么</a:t>
            </a:r>
          </a:p>
          <a:p>
            <a:pPr eaLnBrk="1" hangingPunct="1">
              <a:defRPr/>
            </a:pPr>
            <a:r>
              <a:rPr lang="zh-CN" altLang="en-US" sz="2400" dirty="0" smtClean="0">
                <a:latin typeface="宋体" pitchFamily="2" charset="-122"/>
              </a:rPr>
              <a:t>善于请示上级医师</a:t>
            </a:r>
          </a:p>
          <a:p>
            <a:pPr eaLnBrk="1" hangingPunct="1">
              <a:defRPr/>
            </a:pPr>
            <a:r>
              <a:rPr lang="zh-CN" altLang="en-US" sz="2400" dirty="0" smtClean="0">
                <a:latin typeface="宋体" pitchFamily="2" charset="-122"/>
              </a:rPr>
              <a:t>善于请教同行、同事</a:t>
            </a:r>
          </a:p>
          <a:p>
            <a:pPr eaLnBrk="1" hangingPunct="1">
              <a:defRPr/>
            </a:pPr>
            <a:r>
              <a:rPr lang="zh-CN" altLang="en-US" sz="2400" dirty="0" smtClean="0">
                <a:latin typeface="宋体" pitchFamily="2" charset="-122"/>
              </a:rPr>
              <a:t>善于总结经验教训，尽量避免犯同样的错误</a:t>
            </a:r>
          </a:p>
        </p:txBody>
      </p:sp>
    </p:spTree>
  </p:cSld>
  <p:clrMapOvr>
    <a:masterClrMapping/>
  </p:clrMapOvr>
  <p:transition>
    <p:random/>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p:cNvSpPr>
            <a:spLocks noGrp="1" noChangeArrowheads="1"/>
          </p:cNvSpPr>
          <p:nvPr>
            <p:ph type="ctrTitle"/>
          </p:nvPr>
        </p:nvSpPr>
        <p:spPr/>
        <p:txBody>
          <a:bodyPr>
            <a:normAutofit fontScale="90000"/>
          </a:bodyPr>
          <a:lstStyle/>
          <a:p>
            <a:pPr eaLnBrk="1" hangingPunct="1">
              <a:defRPr/>
            </a:pPr>
            <a:r>
              <a:rPr lang="zh-CN" altLang="en-US" dirty="0" smtClean="0">
                <a:latin typeface="宋体" pitchFamily="2" charset="-122"/>
              </a:rPr>
              <a:t>七、医患沟通、医疗安全已成为临床思维的重要内容</a:t>
            </a:r>
          </a:p>
        </p:txBody>
      </p:sp>
      <p:sp>
        <p:nvSpPr>
          <p:cNvPr id="407556" name="Rectangle 4"/>
          <p:cNvSpPr>
            <a:spLocks noGrp="1" noChangeArrowheads="1"/>
          </p:cNvSpPr>
          <p:nvPr>
            <p:ph type="subTitle" idx="1"/>
          </p:nvPr>
        </p:nvSpPr>
        <p:spPr/>
        <p:txBody>
          <a:bodyPr/>
          <a:lstStyle/>
          <a:p>
            <a:pPr eaLnBrk="1" hangingPunct="1">
              <a:defRPr/>
            </a:pPr>
            <a:endParaRPr lang="zh-CN" altLang="zh-CN" smtClean="0">
              <a:latin typeface="宋体" pitchFamily="2" charset="-122"/>
            </a:endParaRPr>
          </a:p>
        </p:txBody>
      </p:sp>
    </p:spTree>
  </p:cSld>
  <p:clrMapOvr>
    <a:masterClrMapping/>
  </p:clrMapOvr>
  <p:transition>
    <p:random/>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p:txBody>
          <a:bodyPr/>
          <a:lstStyle/>
          <a:p>
            <a:pPr eaLnBrk="1" hangingPunct="1">
              <a:defRPr/>
            </a:pPr>
            <a:endParaRPr lang="zh-CN" altLang="zh-CN" dirty="0" smtClean="0">
              <a:latin typeface="宋体" pitchFamily="2" charset="-122"/>
            </a:endParaRPr>
          </a:p>
        </p:txBody>
      </p:sp>
      <p:sp>
        <p:nvSpPr>
          <p:cNvPr id="438275" name="Rectangle 3"/>
          <p:cNvSpPr>
            <a:spLocks noGrp="1" noChangeArrowheads="1"/>
          </p:cNvSpPr>
          <p:nvPr>
            <p:ph idx="1"/>
          </p:nvPr>
        </p:nvSpPr>
        <p:spPr/>
        <p:txBody>
          <a:bodyPr/>
          <a:lstStyle/>
          <a:p>
            <a:pPr eaLnBrk="1" hangingPunct="1">
              <a:defRPr/>
            </a:pPr>
            <a:r>
              <a:rPr lang="zh-CN" altLang="en-US" smtClean="0">
                <a:latin typeface="宋体" pitchFamily="2" charset="-122"/>
              </a:rPr>
              <a:t>以下种种问题，直接影响医生临床思维与疾病的合理、正确的处置，直接影响医疗安全</a:t>
            </a:r>
          </a:p>
          <a:p>
            <a:pPr eaLnBrk="1" hangingPunct="1">
              <a:defRPr/>
            </a:pPr>
            <a:r>
              <a:rPr lang="zh-CN" altLang="en-US" smtClean="0">
                <a:latin typeface="宋体" pitchFamily="2" charset="-122"/>
              </a:rPr>
              <a:t>病人隐私</a:t>
            </a:r>
          </a:p>
          <a:p>
            <a:pPr eaLnBrk="1" hangingPunct="1">
              <a:defRPr/>
            </a:pPr>
            <a:r>
              <a:rPr lang="zh-CN" altLang="en-US" smtClean="0">
                <a:latin typeface="宋体" pitchFamily="2" charset="-122"/>
              </a:rPr>
              <a:t>病人知情权</a:t>
            </a:r>
          </a:p>
          <a:p>
            <a:pPr eaLnBrk="1" hangingPunct="1">
              <a:defRPr/>
            </a:pPr>
            <a:r>
              <a:rPr lang="zh-CN" altLang="en-US" smtClean="0">
                <a:latin typeface="宋体" pitchFamily="2" charset="-122"/>
              </a:rPr>
              <a:t>保护性医疗</a:t>
            </a:r>
          </a:p>
          <a:p>
            <a:pPr eaLnBrk="1" hangingPunct="1">
              <a:defRPr/>
            </a:pPr>
            <a:r>
              <a:rPr lang="zh-CN" altLang="en-US" smtClean="0">
                <a:latin typeface="宋体" pitchFamily="2" charset="-122"/>
              </a:rPr>
              <a:t>保护性医疗与病人隐私、病人知情权的关系</a:t>
            </a:r>
          </a:p>
        </p:txBody>
      </p:sp>
    </p:spTree>
  </p:cSld>
  <p:clrMapOvr>
    <a:masterClrMapping/>
  </p:clrMapOvr>
  <p:transition>
    <p:random/>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p:txBody>
          <a:bodyPr/>
          <a:lstStyle/>
          <a:p>
            <a:pPr eaLnBrk="1" hangingPunct="1">
              <a:defRPr/>
            </a:pPr>
            <a:endParaRPr lang="zh-CN" altLang="zh-CN" smtClean="0"/>
          </a:p>
        </p:txBody>
      </p:sp>
      <p:sp>
        <p:nvSpPr>
          <p:cNvPr id="439299" name="Rectangle 3"/>
          <p:cNvSpPr>
            <a:spLocks noGrp="1" noChangeArrowheads="1"/>
          </p:cNvSpPr>
          <p:nvPr>
            <p:ph idx="1"/>
          </p:nvPr>
        </p:nvSpPr>
        <p:spPr>
          <a:xfrm>
            <a:off x="566738" y="1773238"/>
            <a:ext cx="8001000" cy="4267200"/>
          </a:xfrm>
        </p:spPr>
        <p:txBody>
          <a:bodyPr/>
          <a:lstStyle/>
          <a:p>
            <a:pPr eaLnBrk="1" hangingPunct="1">
              <a:lnSpc>
                <a:spcPct val="110000"/>
              </a:lnSpc>
              <a:defRPr/>
            </a:pPr>
            <a:r>
              <a:rPr lang="zh-CN" altLang="en-US" sz="2400" smtClean="0">
                <a:latin typeface="宋体" pitchFamily="2" charset="-122"/>
              </a:rPr>
              <a:t>问诊技巧</a:t>
            </a:r>
          </a:p>
          <a:p>
            <a:pPr eaLnBrk="1" hangingPunct="1">
              <a:lnSpc>
                <a:spcPct val="110000"/>
              </a:lnSpc>
              <a:defRPr/>
            </a:pPr>
            <a:r>
              <a:rPr lang="zh-CN" altLang="en-US" sz="2400" smtClean="0">
                <a:latin typeface="宋体" pitchFamily="2" charset="-122"/>
              </a:rPr>
              <a:t>体格检查的沟通</a:t>
            </a:r>
          </a:p>
          <a:p>
            <a:pPr eaLnBrk="1" hangingPunct="1">
              <a:lnSpc>
                <a:spcPct val="110000"/>
              </a:lnSpc>
              <a:defRPr/>
            </a:pPr>
            <a:r>
              <a:rPr lang="zh-CN" altLang="en-US" sz="2400" smtClean="0">
                <a:latin typeface="宋体" pitchFamily="2" charset="-122"/>
              </a:rPr>
              <a:t>病情沟通</a:t>
            </a:r>
          </a:p>
          <a:p>
            <a:pPr eaLnBrk="1" hangingPunct="1">
              <a:lnSpc>
                <a:spcPct val="110000"/>
              </a:lnSpc>
              <a:defRPr/>
            </a:pPr>
            <a:r>
              <a:rPr lang="zh-CN" altLang="en-US" sz="2400" smtClean="0">
                <a:latin typeface="宋体" pitchFamily="2" charset="-122"/>
              </a:rPr>
              <a:t>辅助检查的沟通（包括是合理性、费用、时间、伤害性等）</a:t>
            </a:r>
          </a:p>
          <a:p>
            <a:pPr eaLnBrk="1" hangingPunct="1">
              <a:lnSpc>
                <a:spcPct val="110000"/>
              </a:lnSpc>
              <a:defRPr/>
            </a:pPr>
            <a:r>
              <a:rPr lang="zh-CN" altLang="en-US" sz="2400" smtClean="0">
                <a:latin typeface="宋体" pitchFamily="2" charset="-122"/>
              </a:rPr>
              <a:t>有创性治疗的沟通（伤害性、合理性、费用、时间等）</a:t>
            </a:r>
          </a:p>
          <a:p>
            <a:pPr eaLnBrk="1" hangingPunct="1">
              <a:lnSpc>
                <a:spcPct val="110000"/>
              </a:lnSpc>
              <a:defRPr/>
            </a:pPr>
            <a:r>
              <a:rPr lang="zh-CN" altLang="en-US" sz="2400" smtClean="0">
                <a:latin typeface="宋体" pitchFamily="2" charset="-122"/>
              </a:rPr>
              <a:t>用药的沟通（有效性、安全性、依从性）</a:t>
            </a:r>
          </a:p>
          <a:p>
            <a:pPr eaLnBrk="1" hangingPunct="1">
              <a:lnSpc>
                <a:spcPct val="110000"/>
              </a:lnSpc>
              <a:defRPr/>
            </a:pPr>
            <a:r>
              <a:rPr lang="zh-CN" altLang="en-US" sz="2400" smtClean="0">
                <a:latin typeface="宋体" pitchFamily="2" charset="-122"/>
              </a:rPr>
              <a:t>用药的沟通（合理性、费用、疗程、毒副作用等）</a:t>
            </a:r>
          </a:p>
          <a:p>
            <a:pPr eaLnBrk="1" hangingPunct="1">
              <a:lnSpc>
                <a:spcPct val="110000"/>
              </a:lnSpc>
              <a:defRPr/>
            </a:pPr>
            <a:r>
              <a:rPr lang="zh-CN" altLang="en-US" sz="2400" smtClean="0">
                <a:latin typeface="宋体" pitchFamily="2" charset="-122"/>
              </a:rPr>
              <a:t>门诊治疗与住院治疗</a:t>
            </a:r>
          </a:p>
        </p:txBody>
      </p:sp>
    </p:spTree>
  </p:cSld>
  <p:clrMapOvr>
    <a:masterClrMapping/>
  </p:clrMapOvr>
  <p:transition>
    <p:random/>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p:txBody>
          <a:bodyPr/>
          <a:lstStyle/>
          <a:p>
            <a:pPr eaLnBrk="1" hangingPunct="1">
              <a:defRPr/>
            </a:pPr>
            <a:r>
              <a:rPr lang="zh-CN" altLang="en-US" smtClean="0"/>
              <a:t>结  语</a:t>
            </a:r>
          </a:p>
        </p:txBody>
      </p:sp>
      <p:sp>
        <p:nvSpPr>
          <p:cNvPr id="440323" name="Rectangle 3"/>
          <p:cNvSpPr>
            <a:spLocks noGrp="1" noChangeArrowheads="1"/>
          </p:cNvSpPr>
          <p:nvPr>
            <p:ph idx="1"/>
          </p:nvPr>
        </p:nvSpPr>
        <p:spPr/>
        <p:txBody>
          <a:bodyPr/>
          <a:lstStyle/>
          <a:p>
            <a:pPr eaLnBrk="1" hangingPunct="1">
              <a:defRPr/>
            </a:pPr>
            <a:r>
              <a:rPr lang="zh-CN" altLang="en-US" smtClean="0">
                <a:latin typeface="宋体" pitchFamily="2" charset="-122"/>
              </a:rPr>
              <a:t>有人提出</a:t>
            </a:r>
            <a:r>
              <a:rPr lang="en-US" altLang="zh-CN" smtClean="0">
                <a:latin typeface="宋体" pitchFamily="2" charset="-122"/>
              </a:rPr>
              <a:t>,</a:t>
            </a:r>
            <a:r>
              <a:rPr lang="zh-CN" altLang="en-US" smtClean="0">
                <a:latin typeface="宋体" pitchFamily="2" charset="-122"/>
              </a:rPr>
              <a:t>临床思维涉及的知识并非单纯医学知识，更多涉及到人文社会学科中的人学、哲学、法学、管理学、心理学、经济学、伦理学、思维学、逻辑学等多学科。</a:t>
            </a:r>
          </a:p>
        </p:txBody>
      </p:sp>
    </p:spTree>
  </p:cSld>
  <p:clrMapOvr>
    <a:masterClrMapping/>
  </p:clrMapOvr>
  <p:transition>
    <p:random/>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p:txBody>
          <a:bodyPr/>
          <a:lstStyle/>
          <a:p>
            <a:pPr eaLnBrk="1" hangingPunct="1">
              <a:defRPr/>
            </a:pPr>
            <a:endParaRPr lang="zh-CN" altLang="zh-CN" smtClean="0"/>
          </a:p>
        </p:txBody>
      </p:sp>
      <p:sp>
        <p:nvSpPr>
          <p:cNvPr id="441347" name="Rectangle 3"/>
          <p:cNvSpPr>
            <a:spLocks noGrp="1" noChangeArrowheads="1"/>
          </p:cNvSpPr>
          <p:nvPr>
            <p:ph idx="1"/>
          </p:nvPr>
        </p:nvSpPr>
        <p:spPr/>
        <p:txBody>
          <a:bodyPr/>
          <a:lstStyle/>
          <a:p>
            <a:pPr eaLnBrk="1" hangingPunct="1">
              <a:defRPr/>
            </a:pPr>
            <a:r>
              <a:rPr lang="zh-CN" altLang="en-US" smtClean="0">
                <a:latin typeface="宋体" pitchFamily="2" charset="-122"/>
              </a:rPr>
              <a:t>因此，要明确病人安全与病人安全管理的内涵和病人安全威胁在于医师临床思维缺陷，病人安全需要医务人员有新的医疗服务观，并把人文社会学知识融入临床思维之中。</a:t>
            </a:r>
          </a:p>
        </p:txBody>
      </p:sp>
    </p:spTree>
  </p:cSld>
  <p:clrMapOvr>
    <a:masterClrMapping/>
  </p:clrMapOvr>
  <p:transition>
    <p:random/>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p:txBody>
          <a:bodyPr/>
          <a:lstStyle/>
          <a:p>
            <a:pPr eaLnBrk="1" hangingPunct="1">
              <a:defRPr/>
            </a:pPr>
            <a:endParaRPr lang="zh-CN" altLang="zh-CN" b="0" smtClean="0">
              <a:latin typeface="宋体" pitchFamily="2" charset="-122"/>
            </a:endParaRPr>
          </a:p>
        </p:txBody>
      </p:sp>
      <p:sp>
        <p:nvSpPr>
          <p:cNvPr id="423939" name="Rectangle 3"/>
          <p:cNvSpPr>
            <a:spLocks noGrp="1" noChangeArrowheads="1"/>
          </p:cNvSpPr>
          <p:nvPr>
            <p:ph idx="1"/>
          </p:nvPr>
        </p:nvSpPr>
        <p:spPr>
          <a:xfrm>
            <a:off x="755576" y="2575445"/>
            <a:ext cx="8017200" cy="2653755"/>
          </a:xfrm>
        </p:spPr>
        <p:txBody>
          <a:bodyPr>
            <a:normAutofit/>
          </a:bodyPr>
          <a:lstStyle/>
          <a:p>
            <a:pPr algn="ctr" eaLnBrk="1" hangingPunct="1">
              <a:buFont typeface="Wingdings" pitchFamily="2" charset="2"/>
              <a:buNone/>
              <a:defRPr/>
            </a:pPr>
            <a:r>
              <a:rPr lang="zh-CN" altLang="en-US" sz="5400" dirty="0" smtClean="0">
                <a:solidFill>
                  <a:srgbClr val="00B0F0"/>
                </a:solidFill>
                <a:latin typeface="隶书" pitchFamily="49" charset="-122"/>
                <a:ea typeface="隶书" pitchFamily="49" charset="-122"/>
              </a:rPr>
              <a:t>感谢聆听，再见！</a:t>
            </a:r>
          </a:p>
        </p:txBody>
      </p:sp>
    </p:spTree>
  </p:cSld>
  <p:clrMapOvr>
    <a:masterClrMapping/>
  </p:clrMapOvr>
  <p:transition>
    <p:random/>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凤舞九天">
  <a:themeElements>
    <a:clrScheme name="凤舞九天">
      <a:dk1>
        <a:sysClr val="windowText" lastClr="000000"/>
      </a:dk1>
      <a:lt1>
        <a:sysClr val="window" lastClr="DCF3DF"/>
      </a:lt1>
      <a:dk2>
        <a:srgbClr val="004646"/>
      </a:dk2>
      <a:lt2>
        <a:srgbClr val="E1F0FF"/>
      </a:lt2>
      <a:accent1>
        <a:srgbClr val="50742F"/>
      </a:accent1>
      <a:accent2>
        <a:srgbClr val="268868"/>
      </a:accent2>
      <a:accent3>
        <a:srgbClr val="33BD56"/>
      </a:accent3>
      <a:accent4>
        <a:srgbClr val="4BC5B9"/>
      </a:accent4>
      <a:accent5>
        <a:srgbClr val="3163CA"/>
      </a:accent5>
      <a:accent6>
        <a:srgbClr val="4B14AA"/>
      </a:accent6>
      <a:hlink>
        <a:srgbClr val="D9BE02"/>
      </a:hlink>
      <a:folHlink>
        <a:srgbClr val="F900F9"/>
      </a:folHlink>
    </a:clrScheme>
    <a:fontScheme name="凤舞九天">
      <a:majorFont>
        <a:latin typeface="Footlight MT Light"/>
        <a:ea typeface=""/>
        <a:cs typeface=""/>
        <a:font script="Jpan" typeface="ＭＳ Ｐゴシック"/>
        <a:font script="Hang" typeface="맑은 고딕"/>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oudy Old Style"/>
        <a:ea typeface=""/>
        <a:cs typeface=""/>
        <a:font script="Jpan" typeface="ＭＳ Ｐ明朝"/>
        <a:font script="Hang" typeface="HY견명조"/>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凤舞九天">
      <a:fillStyleLst>
        <a:solidFill>
          <a:schemeClr val="phClr">
            <a:tint val="100000"/>
            <a:shade val="100000"/>
            <a:hueMod val="100000"/>
            <a:satMod val="100000"/>
          </a:schemeClr>
        </a:solidFill>
        <a:gradFill rotWithShape="1">
          <a:gsLst>
            <a:gs pos="0">
              <a:schemeClr val="phClr">
                <a:tint val="65000"/>
                <a:satMod val="180000"/>
              </a:schemeClr>
            </a:gs>
            <a:gs pos="50000">
              <a:schemeClr val="phClr">
                <a:tint val="40000"/>
                <a:satMod val="175000"/>
              </a:schemeClr>
            </a:gs>
            <a:gs pos="100000">
              <a:schemeClr val="phClr">
                <a:tint val="65000"/>
                <a:satMod val="180000"/>
              </a:schemeClr>
            </a:gs>
          </a:gsLst>
          <a:lin ang="0" scaled="1"/>
        </a:gradFill>
        <a:gradFill rotWithShape="1">
          <a:gsLst>
            <a:gs pos="0">
              <a:schemeClr val="phClr">
                <a:shade val="38000"/>
                <a:satMod val="150000"/>
              </a:schemeClr>
            </a:gs>
            <a:gs pos="50000">
              <a:schemeClr val="phClr">
                <a:shade val="100000"/>
                <a:satMod val="100000"/>
              </a:schemeClr>
            </a:gs>
            <a:gs pos="100000">
              <a:schemeClr val="phClr">
                <a:shade val="38000"/>
                <a:satMod val="150000"/>
              </a:schemeClr>
            </a:gs>
          </a:gsLst>
          <a:lin ang="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effectStyle>
        <a:effectStyle>
          <a:effectLst>
            <a:outerShdw blurRad="190500" dist="78600" dir="2700000" rotWithShape="0">
              <a:srgbClr val="000000">
                <a:alpha val="3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tint val="100000"/>
            <a:shade val="100000"/>
            <a:hueMod val="100000"/>
            <a:satMod val="100000"/>
          </a:schemeClr>
        </a:solidFill>
        <a:gradFill rotWithShape="1">
          <a:gsLst>
            <a:gs pos="0">
              <a:schemeClr val="phClr">
                <a:tint val="80000"/>
                <a:satMod val="400000"/>
              </a:schemeClr>
            </a:gs>
            <a:gs pos="25000">
              <a:schemeClr val="phClr">
                <a:tint val="83000"/>
                <a:satMod val="300000"/>
              </a:schemeClr>
            </a:gs>
            <a:gs pos="100000">
              <a:schemeClr val="phClr">
                <a:shade val="15000"/>
                <a:satMod val="300000"/>
              </a:schemeClr>
            </a:gs>
          </a:gsLst>
          <a:path path="circle">
            <a:fillToRect l="10000" t="180000" r="10000" b="50000"/>
          </a:path>
        </a:gradFill>
        <a:blipFill>
          <a:blip xmlns:r="http://schemas.openxmlformats.org/officeDocument/2006/relationships" r:embed="rId1">
            <a:duotone>
              <a:schemeClr val="phClr">
                <a:tint val="100000"/>
                <a:shade val="70000"/>
                <a:hueMod val="100000"/>
                <a:satMod val="100000"/>
              </a:schemeClr>
              <a:schemeClr val="phClr">
                <a:tint val="90000"/>
                <a:shade val="100000"/>
                <a:hueMod val="100000"/>
                <a:satMod val="100000"/>
              </a:schemeClr>
            </a:duotone>
          </a:blip>
          <a:tile tx="0" ty="0" sx="50000" sy="5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Phoenix</Template>
  <TotalTime>335</TotalTime>
  <Words>4786</Words>
  <Application>Microsoft Office PowerPoint</Application>
  <PresentationFormat>全屏显示(4:3)</PresentationFormat>
  <Paragraphs>143</Paragraphs>
  <Slides>54</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54</vt:i4>
      </vt:variant>
    </vt:vector>
  </HeadingPairs>
  <TitlesOfParts>
    <vt:vector size="68" baseType="lpstr">
      <vt:lpstr>Footlight MT Light</vt:lpstr>
      <vt:lpstr>Goudy Old Style</vt:lpstr>
      <vt:lpstr>Wingdings 2</vt:lpstr>
      <vt:lpstr>华文行楷</vt:lpstr>
      <vt:lpstr>华文新魏</vt:lpstr>
      <vt:lpstr>楷体</vt:lpstr>
      <vt:lpstr>楷体_GB2312</vt:lpstr>
      <vt:lpstr>隶书</vt:lpstr>
      <vt:lpstr>宋体</vt:lpstr>
      <vt:lpstr>Arial</vt:lpstr>
      <vt:lpstr>Calibri</vt:lpstr>
      <vt:lpstr>Verdana</vt:lpstr>
      <vt:lpstr>Wingdings</vt:lpstr>
      <vt:lpstr>凤舞九天</vt:lpstr>
      <vt:lpstr>中医临床思维若干问题讨论</vt:lpstr>
      <vt:lpstr>前  言</vt:lpstr>
      <vt:lpstr>PowerPoint 演示文稿</vt:lpstr>
      <vt:lpstr>一、概 念—关于临床思维</vt:lpstr>
      <vt:lpstr>关于中医临床思维</vt:lpstr>
      <vt:lpstr>PowerPoint 演示文稿</vt:lpstr>
      <vt:lpstr>PowerPoint 演示文稿</vt:lpstr>
      <vt:lpstr>二、临床思维的知识基础</vt:lpstr>
      <vt:lpstr>PowerPoint 演示文稿</vt:lpstr>
      <vt:lpstr>PowerPoint 演示文稿</vt:lpstr>
      <vt:lpstr>PowerPoint 演示文稿</vt:lpstr>
      <vt:lpstr>PowerPoint 演示文稿</vt:lpstr>
      <vt:lpstr>三、中医临床思维方法与特点</vt:lpstr>
      <vt:lpstr>具体可划分为</vt:lpstr>
      <vt:lpstr>PowerPoint 演示文稿</vt:lpstr>
      <vt:lpstr>1、资料收集的广泛性</vt:lpstr>
      <vt:lpstr>PowerPoint 演示文稿</vt:lpstr>
      <vt:lpstr>PowerPoint 演示文稿</vt:lpstr>
      <vt:lpstr>2、思维过程的取象性</vt:lpstr>
      <vt:lpstr>PowerPoint 演示文稿</vt:lpstr>
      <vt:lpstr>PowerPoint 演示文稿</vt:lpstr>
      <vt:lpstr>PowerPoint 演示文稿</vt:lpstr>
      <vt:lpstr>PowerPoint 演示文稿</vt:lpstr>
      <vt:lpstr>PowerPoint 演示文稿</vt:lpstr>
      <vt:lpstr>PowerPoint 演示文稿</vt:lpstr>
      <vt:lpstr>3、思维方式的辩证性</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4、辨证论治的个体性</vt:lpstr>
      <vt:lpstr>PowerPoint 演示文稿</vt:lpstr>
      <vt:lpstr>PowerPoint 演示文稿</vt:lpstr>
      <vt:lpstr>PowerPoint 演示文稿</vt:lpstr>
      <vt:lpstr>PowerPoint 演示文稿</vt:lpstr>
      <vt:lpstr>PowerPoint 演示文稿</vt:lpstr>
      <vt:lpstr>5、思维结果的定性性</vt:lpstr>
      <vt:lpstr>PowerPoint 演示文稿</vt:lpstr>
      <vt:lpstr>五、关于中医临床思维的模式</vt:lpstr>
      <vt:lpstr>六、错误的临床思维分析</vt:lpstr>
      <vt:lpstr>以偏概全或知识面过窄</vt:lpstr>
      <vt:lpstr>过分依赖典型临床表现诊断疾病</vt:lpstr>
      <vt:lpstr>PowerPoint 演示文稿</vt:lpstr>
      <vt:lpstr>防止临床思维错误的对策</vt:lpstr>
      <vt:lpstr>七、医患沟通、医疗安全已成为临床思维的重要内容</vt:lpstr>
      <vt:lpstr>PowerPoint 演示文稿</vt:lpstr>
      <vt:lpstr>PowerPoint 演示文稿</vt:lpstr>
      <vt:lpstr>结  语</vt:lpstr>
      <vt:lpstr>PowerPoint 演示文稿</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临床思维若干问题的讨论</dc:title>
  <dc:creator>User</dc:creator>
  <cp:lastModifiedBy>若水</cp:lastModifiedBy>
  <cp:revision>41</cp:revision>
  <dcterms:created xsi:type="dcterms:W3CDTF">2011-11-08T15:22:49Z</dcterms:created>
  <dcterms:modified xsi:type="dcterms:W3CDTF">2017-11-22T09:23:21Z</dcterms:modified>
</cp:coreProperties>
</file>