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56" r:id="rId3"/>
    <p:sldId id="357" r:id="rId4"/>
    <p:sldId id="472" r:id="rId5"/>
    <p:sldId id="473" r:id="rId6"/>
    <p:sldId id="474" r:id="rId7"/>
    <p:sldId id="475" r:id="rId8"/>
    <p:sldId id="486" r:id="rId9"/>
    <p:sldId id="476" r:id="rId10"/>
    <p:sldId id="491" r:id="rId11"/>
    <p:sldId id="492" r:id="rId12"/>
    <p:sldId id="494" r:id="rId13"/>
    <p:sldId id="499" r:id="rId14"/>
    <p:sldId id="502" r:id="rId15"/>
    <p:sldId id="501" r:id="rId16"/>
    <p:sldId id="505" r:id="rId17"/>
    <p:sldId id="504" r:id="rId18"/>
    <p:sldId id="495" r:id="rId19"/>
    <p:sldId id="529" r:id="rId20"/>
    <p:sldId id="496" r:id="rId21"/>
    <p:sldId id="532" r:id="rId22"/>
    <p:sldId id="534" r:id="rId23"/>
    <p:sldId id="515" r:id="rId24"/>
    <p:sldId id="507" r:id="rId25"/>
    <p:sldId id="516" r:id="rId26"/>
    <p:sldId id="513" r:id="rId27"/>
    <p:sldId id="519" r:id="rId28"/>
    <p:sldId id="512" r:id="rId29"/>
    <p:sldId id="530" r:id="rId30"/>
    <p:sldId id="545" r:id="rId31"/>
    <p:sldId id="546" r:id="rId32"/>
    <p:sldId id="548" r:id="rId33"/>
    <p:sldId id="549" r:id="rId34"/>
    <p:sldId id="514" r:id="rId35"/>
    <p:sldId id="531" r:id="rId36"/>
    <p:sldId id="518" r:id="rId37"/>
    <p:sldId id="547" r:id="rId38"/>
    <p:sldId id="544" r:id="rId39"/>
    <p:sldId id="520" r:id="rId40"/>
    <p:sldId id="527" r:id="rId41"/>
    <p:sldId id="522" r:id="rId42"/>
    <p:sldId id="523" r:id="rId43"/>
    <p:sldId id="525" r:id="rId44"/>
    <p:sldId id="535" r:id="rId45"/>
    <p:sldId id="538" r:id="rId46"/>
    <p:sldId id="537" r:id="rId47"/>
    <p:sldId id="539" r:id="rId48"/>
    <p:sldId id="477" r:id="rId49"/>
    <p:sldId id="478" r:id="rId50"/>
    <p:sldId id="540" r:id="rId51"/>
    <p:sldId id="541" r:id="rId52"/>
    <p:sldId id="542" r:id="rId53"/>
    <p:sldId id="543" r:id="rId5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E78B"/>
    <a:srgbClr val="33CC3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5" autoAdjust="0"/>
    <p:restoredTop sz="86417" autoAdjust="0"/>
  </p:normalViewPr>
  <p:slideViewPr>
    <p:cSldViewPr>
      <p:cViewPr varScale="1">
        <p:scale>
          <a:sx n="65" d="100"/>
          <a:sy n="65" d="100"/>
        </p:scale>
        <p:origin x="84" y="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BFB81D-C07E-4AC4-99E6-7EC123CD921C}" type="doc">
      <dgm:prSet loTypeId="urn:microsoft.com/office/officeart/2005/8/layout/process4" loCatId="process" qsTypeId="urn:microsoft.com/office/officeart/2005/8/quickstyle/simple1#1" qsCatId="simple" csTypeId="urn:microsoft.com/office/officeart/2005/8/colors/accent1_2#1" csCatId="accent1" phldr="1"/>
      <dgm:spPr/>
    </dgm:pt>
    <dgm:pt modelId="{3BA7DB10-A6B8-4961-929A-F883930BB280}">
      <dgm:prSet phldrT="[文本]"/>
      <dgm:spPr/>
      <dgm:t>
        <a:bodyPr/>
        <a:lstStyle/>
        <a:p>
          <a:pPr algn="l"/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课前：老师布置学习内容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616CF7-4A9B-4898-A99D-60F4E4B8C4C3}" type="parTrans" cxnId="{EE2AFB0D-CB52-4BD3-9077-C720F755F331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9C8DF4-ECC1-4A13-97DD-488FB8588810}" type="sibTrans" cxnId="{EE2AFB0D-CB52-4BD3-9077-C720F755F331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71DF61-D892-46BF-AD7B-90D3407DDBD9}">
      <dgm:prSet phldrT="[文本]"/>
      <dgm:spPr/>
      <dgm:t>
        <a:bodyPr/>
        <a:lstStyle/>
        <a:p>
          <a:pPr algn="l"/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    学生自主学习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69478B-9D51-490E-8B31-88FA78693354}" type="parTrans" cxnId="{542FED68-E341-463D-BD50-639B8E8CE239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084C8E-81A7-41FE-91BE-B2517A193C64}" type="sibTrans" cxnId="{542FED68-E341-463D-BD50-639B8E8CE239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828ED9-36F3-4A81-B715-7BB4929356C1}">
      <dgm:prSet phldrT="[文本]" custT="1"/>
      <dgm:spPr/>
      <dgm:t>
        <a:bodyPr/>
        <a:lstStyle/>
        <a:p>
          <a:pPr algn="l"/>
          <a:r>
            <a:rPr lang="zh-CN" alt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课中：      讨    论</a:t>
          </a:r>
          <a:r>
            <a:rPr lang="zh-CN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（全员）</a:t>
          </a:r>
          <a:endParaRPr lang="zh-CN" alt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E7CC12-80FF-46D5-9D69-E21D98A34BE0}" type="parTrans" cxnId="{4167F639-ECF7-482A-8CEA-28075D90EB59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1AA8AE-C394-47B4-93ED-62DA2DBE2A8D}" type="sibTrans" cxnId="{4167F639-ECF7-482A-8CEA-28075D90EB59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4D0E50-6506-4838-86B7-C24538086EE1}">
      <dgm:prSet/>
      <dgm:spPr/>
      <dgm:t>
        <a:bodyPr/>
        <a:lstStyle/>
        <a:p>
          <a:pPr algn="l"/>
          <a:r>
            <a:rPr lang="zh-CN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课中课后：评价与反馈</a:t>
          </a:r>
          <a:endParaRPr lang="zh-CN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87613C-80AA-4D87-8485-ED19654AA9A4}" type="parTrans" cxnId="{3811B8A2-8363-49B8-A89E-EED3CC280203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AC34A8-07AC-4B05-A56E-34193BC4A3FD}" type="sibTrans" cxnId="{3811B8A2-8363-49B8-A89E-EED3CC280203}">
      <dgm:prSet/>
      <dgm:spPr/>
      <dgm:t>
        <a:bodyPr/>
        <a:lstStyle/>
        <a:p>
          <a:pPr algn="l"/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01E6AD-B859-4B2D-B23B-8E9858FA3083}" type="pres">
      <dgm:prSet presAssocID="{80BFB81D-C07E-4AC4-99E6-7EC123CD921C}" presName="Name0" presStyleCnt="0">
        <dgm:presLayoutVars>
          <dgm:dir/>
          <dgm:animLvl val="lvl"/>
          <dgm:resizeHandles val="exact"/>
        </dgm:presLayoutVars>
      </dgm:prSet>
      <dgm:spPr/>
    </dgm:pt>
    <dgm:pt modelId="{B43589B2-DBB1-44DD-92E4-5D39CE4B4303}" type="pres">
      <dgm:prSet presAssocID="{824D0E50-6506-4838-86B7-C24538086EE1}" presName="boxAndChildren" presStyleCnt="0"/>
      <dgm:spPr/>
    </dgm:pt>
    <dgm:pt modelId="{C027A43D-8D9E-4850-80C6-79859C15B5D5}" type="pres">
      <dgm:prSet presAssocID="{824D0E50-6506-4838-86B7-C24538086EE1}" presName="parentTextBox" presStyleLbl="node1" presStyleIdx="0" presStyleCnt="4"/>
      <dgm:spPr/>
      <dgm:t>
        <a:bodyPr/>
        <a:lstStyle/>
        <a:p>
          <a:endParaRPr lang="zh-CN" altLang="en-US"/>
        </a:p>
      </dgm:t>
    </dgm:pt>
    <dgm:pt modelId="{05361913-BA89-4567-9CC9-A65818B2DF69}" type="pres">
      <dgm:prSet presAssocID="{7D1AA8AE-C394-47B4-93ED-62DA2DBE2A8D}" presName="sp" presStyleCnt="0"/>
      <dgm:spPr/>
    </dgm:pt>
    <dgm:pt modelId="{6DF6B518-EB3E-481C-BE85-832B52E7C7DD}" type="pres">
      <dgm:prSet presAssocID="{DD828ED9-36F3-4A81-B715-7BB4929356C1}" presName="arrowAndChildren" presStyleCnt="0"/>
      <dgm:spPr/>
    </dgm:pt>
    <dgm:pt modelId="{9D8EF72F-BB6C-4BD0-96FD-8FEDC793CFF5}" type="pres">
      <dgm:prSet presAssocID="{DD828ED9-36F3-4A81-B715-7BB4929356C1}" presName="parentTextArrow" presStyleLbl="node1" presStyleIdx="1" presStyleCnt="4"/>
      <dgm:spPr/>
      <dgm:t>
        <a:bodyPr/>
        <a:lstStyle/>
        <a:p>
          <a:endParaRPr lang="zh-CN" altLang="en-US"/>
        </a:p>
      </dgm:t>
    </dgm:pt>
    <dgm:pt modelId="{8A8214F8-1050-4C02-8769-34906B6C2E21}" type="pres">
      <dgm:prSet presAssocID="{30084C8E-81A7-41FE-91BE-B2517A193C64}" presName="sp" presStyleCnt="0"/>
      <dgm:spPr/>
    </dgm:pt>
    <dgm:pt modelId="{2E9F7F59-F32B-49C3-BBFB-950338F9BDE2}" type="pres">
      <dgm:prSet presAssocID="{6371DF61-D892-46BF-AD7B-90D3407DDBD9}" presName="arrowAndChildren" presStyleCnt="0"/>
      <dgm:spPr/>
    </dgm:pt>
    <dgm:pt modelId="{DC539138-76F2-4EFC-856C-B426F8DD5BEC}" type="pres">
      <dgm:prSet presAssocID="{6371DF61-D892-46BF-AD7B-90D3407DDBD9}" presName="parentTextArrow" presStyleLbl="node1" presStyleIdx="2" presStyleCnt="4"/>
      <dgm:spPr/>
      <dgm:t>
        <a:bodyPr/>
        <a:lstStyle/>
        <a:p>
          <a:endParaRPr lang="zh-CN" altLang="en-US"/>
        </a:p>
      </dgm:t>
    </dgm:pt>
    <dgm:pt modelId="{DA63EAA9-5EDE-4952-8E99-170153770E5E}" type="pres">
      <dgm:prSet presAssocID="{859C8DF4-ECC1-4A13-97DD-488FB8588810}" presName="sp" presStyleCnt="0"/>
      <dgm:spPr/>
    </dgm:pt>
    <dgm:pt modelId="{54661025-A8BD-4BD0-B83A-0639D0BB9FCB}" type="pres">
      <dgm:prSet presAssocID="{3BA7DB10-A6B8-4961-929A-F883930BB280}" presName="arrowAndChildren" presStyleCnt="0"/>
      <dgm:spPr/>
    </dgm:pt>
    <dgm:pt modelId="{17040170-D7E8-4F7E-9F9D-DB5CCE81A0A4}" type="pres">
      <dgm:prSet presAssocID="{3BA7DB10-A6B8-4961-929A-F883930BB280}" presName="parentTextArrow" presStyleLbl="node1" presStyleIdx="3" presStyleCnt="4"/>
      <dgm:spPr/>
      <dgm:t>
        <a:bodyPr/>
        <a:lstStyle/>
        <a:p>
          <a:endParaRPr lang="zh-CN" altLang="en-US"/>
        </a:p>
      </dgm:t>
    </dgm:pt>
  </dgm:ptLst>
  <dgm:cxnLst>
    <dgm:cxn modelId="{FE3D1FDE-C552-41D6-AB47-BD7413D82D4E}" type="presOf" srcId="{824D0E50-6506-4838-86B7-C24538086EE1}" destId="{C027A43D-8D9E-4850-80C6-79859C15B5D5}" srcOrd="0" destOrd="0" presId="urn:microsoft.com/office/officeart/2005/8/layout/process4"/>
    <dgm:cxn modelId="{D3FFD71D-B5A1-4941-A76E-30F1BCC82B17}" type="presOf" srcId="{DD828ED9-36F3-4A81-B715-7BB4929356C1}" destId="{9D8EF72F-BB6C-4BD0-96FD-8FEDC793CFF5}" srcOrd="0" destOrd="0" presId="urn:microsoft.com/office/officeart/2005/8/layout/process4"/>
    <dgm:cxn modelId="{542FED68-E341-463D-BD50-639B8E8CE239}" srcId="{80BFB81D-C07E-4AC4-99E6-7EC123CD921C}" destId="{6371DF61-D892-46BF-AD7B-90D3407DDBD9}" srcOrd="1" destOrd="0" parTransId="{FB69478B-9D51-490E-8B31-88FA78693354}" sibTransId="{30084C8E-81A7-41FE-91BE-B2517A193C64}"/>
    <dgm:cxn modelId="{EE2AFB0D-CB52-4BD3-9077-C720F755F331}" srcId="{80BFB81D-C07E-4AC4-99E6-7EC123CD921C}" destId="{3BA7DB10-A6B8-4961-929A-F883930BB280}" srcOrd="0" destOrd="0" parTransId="{51616CF7-4A9B-4898-A99D-60F4E4B8C4C3}" sibTransId="{859C8DF4-ECC1-4A13-97DD-488FB8588810}"/>
    <dgm:cxn modelId="{FC32260F-7E87-4242-B88C-80BF9D3A2754}" type="presOf" srcId="{6371DF61-D892-46BF-AD7B-90D3407DDBD9}" destId="{DC539138-76F2-4EFC-856C-B426F8DD5BEC}" srcOrd="0" destOrd="0" presId="urn:microsoft.com/office/officeart/2005/8/layout/process4"/>
    <dgm:cxn modelId="{3811B8A2-8363-49B8-A89E-EED3CC280203}" srcId="{80BFB81D-C07E-4AC4-99E6-7EC123CD921C}" destId="{824D0E50-6506-4838-86B7-C24538086EE1}" srcOrd="3" destOrd="0" parTransId="{3887613C-80AA-4D87-8485-ED19654AA9A4}" sibTransId="{26AC34A8-07AC-4B05-A56E-34193BC4A3FD}"/>
    <dgm:cxn modelId="{4167F639-ECF7-482A-8CEA-28075D90EB59}" srcId="{80BFB81D-C07E-4AC4-99E6-7EC123CD921C}" destId="{DD828ED9-36F3-4A81-B715-7BB4929356C1}" srcOrd="2" destOrd="0" parTransId="{55E7CC12-80FF-46D5-9D69-E21D98A34BE0}" sibTransId="{7D1AA8AE-C394-47B4-93ED-62DA2DBE2A8D}"/>
    <dgm:cxn modelId="{69D0A085-EEB6-4C9D-A303-7C1C9764A851}" type="presOf" srcId="{3BA7DB10-A6B8-4961-929A-F883930BB280}" destId="{17040170-D7E8-4F7E-9F9D-DB5CCE81A0A4}" srcOrd="0" destOrd="0" presId="urn:microsoft.com/office/officeart/2005/8/layout/process4"/>
    <dgm:cxn modelId="{38098648-C003-4F1D-AD4B-F9BA2204D1B3}" type="presOf" srcId="{80BFB81D-C07E-4AC4-99E6-7EC123CD921C}" destId="{F701E6AD-B859-4B2D-B23B-8E9858FA3083}" srcOrd="0" destOrd="0" presId="urn:microsoft.com/office/officeart/2005/8/layout/process4"/>
    <dgm:cxn modelId="{DDAC46B3-27D6-410E-A198-E5DC2453BCB7}" type="presParOf" srcId="{F701E6AD-B859-4B2D-B23B-8E9858FA3083}" destId="{B43589B2-DBB1-44DD-92E4-5D39CE4B4303}" srcOrd="0" destOrd="0" presId="urn:microsoft.com/office/officeart/2005/8/layout/process4"/>
    <dgm:cxn modelId="{7A00E4BB-D0AA-4A28-B285-57A9A635C416}" type="presParOf" srcId="{B43589B2-DBB1-44DD-92E4-5D39CE4B4303}" destId="{C027A43D-8D9E-4850-80C6-79859C15B5D5}" srcOrd="0" destOrd="0" presId="urn:microsoft.com/office/officeart/2005/8/layout/process4"/>
    <dgm:cxn modelId="{A1038C6B-5B86-4C3D-8207-97A5B8363B0E}" type="presParOf" srcId="{F701E6AD-B859-4B2D-B23B-8E9858FA3083}" destId="{05361913-BA89-4567-9CC9-A65818B2DF69}" srcOrd="1" destOrd="0" presId="urn:microsoft.com/office/officeart/2005/8/layout/process4"/>
    <dgm:cxn modelId="{9703CDC9-8917-4693-95FD-44C302E6B2B9}" type="presParOf" srcId="{F701E6AD-B859-4B2D-B23B-8E9858FA3083}" destId="{6DF6B518-EB3E-481C-BE85-832B52E7C7DD}" srcOrd="2" destOrd="0" presId="urn:microsoft.com/office/officeart/2005/8/layout/process4"/>
    <dgm:cxn modelId="{D804A1C7-D028-4397-BBB0-541A27A28EBC}" type="presParOf" srcId="{6DF6B518-EB3E-481C-BE85-832B52E7C7DD}" destId="{9D8EF72F-BB6C-4BD0-96FD-8FEDC793CFF5}" srcOrd="0" destOrd="0" presId="urn:microsoft.com/office/officeart/2005/8/layout/process4"/>
    <dgm:cxn modelId="{CEA37899-A371-4EEB-8728-9ABEACE7CF67}" type="presParOf" srcId="{F701E6AD-B859-4B2D-B23B-8E9858FA3083}" destId="{8A8214F8-1050-4C02-8769-34906B6C2E21}" srcOrd="3" destOrd="0" presId="urn:microsoft.com/office/officeart/2005/8/layout/process4"/>
    <dgm:cxn modelId="{F39E9AF4-812E-426A-A354-19992DF78DB0}" type="presParOf" srcId="{F701E6AD-B859-4B2D-B23B-8E9858FA3083}" destId="{2E9F7F59-F32B-49C3-BBFB-950338F9BDE2}" srcOrd="4" destOrd="0" presId="urn:microsoft.com/office/officeart/2005/8/layout/process4"/>
    <dgm:cxn modelId="{B7687CA7-20EE-4CDA-9047-26F051249F56}" type="presParOf" srcId="{2E9F7F59-F32B-49C3-BBFB-950338F9BDE2}" destId="{DC539138-76F2-4EFC-856C-B426F8DD5BEC}" srcOrd="0" destOrd="0" presId="urn:microsoft.com/office/officeart/2005/8/layout/process4"/>
    <dgm:cxn modelId="{A977CDF3-76F9-4C70-96FA-D2FA70E890C9}" type="presParOf" srcId="{F701E6AD-B859-4B2D-B23B-8E9858FA3083}" destId="{DA63EAA9-5EDE-4952-8E99-170153770E5E}" srcOrd="5" destOrd="0" presId="urn:microsoft.com/office/officeart/2005/8/layout/process4"/>
    <dgm:cxn modelId="{FABC6F3F-5AB3-43C9-8803-524D9F0CCB93}" type="presParOf" srcId="{F701E6AD-B859-4B2D-B23B-8E9858FA3083}" destId="{54661025-A8BD-4BD0-B83A-0639D0BB9FCB}" srcOrd="6" destOrd="0" presId="urn:microsoft.com/office/officeart/2005/8/layout/process4"/>
    <dgm:cxn modelId="{7BC86922-BFDB-42BF-83D5-162103AF0F0B}" type="presParOf" srcId="{54661025-A8BD-4BD0-B83A-0639D0BB9FCB}" destId="{17040170-D7E8-4F7E-9F9D-DB5CCE81A0A4}" srcOrd="0" destOrd="0" presId="urn:microsoft.com/office/officeart/2005/8/layout/process4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>
    <a:ln w="38100">
      <a:solidFill>
        <a:srgbClr val="33CC33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BFB81D-C07E-4AC4-99E6-7EC123CD921C}" type="doc">
      <dgm:prSet loTypeId="urn:microsoft.com/office/officeart/2005/8/layout/process4" loCatId="process" qsTypeId="urn:microsoft.com/office/officeart/2005/8/quickstyle/simple1#2" qsCatId="simple" csTypeId="urn:microsoft.com/office/officeart/2005/8/colors/accent1_2#2" csCatId="accent1" phldr="1"/>
      <dgm:spPr/>
    </dgm:pt>
    <dgm:pt modelId="{3BA7DB10-A6B8-4961-929A-F883930BB280}">
      <dgm:prSet phldrT="[文本]" custT="1"/>
      <dgm:spPr>
        <a:ln>
          <a:noFill/>
        </a:ln>
      </dgm:spPr>
      <dgm:t>
        <a:bodyPr/>
        <a:lstStyle/>
        <a:p>
          <a:pPr algn="l"/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课前：老师布置学习内容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616CF7-4A9B-4898-A99D-60F4E4B8C4C3}" type="parTrans" cxnId="{EE2AFB0D-CB52-4BD3-9077-C720F755F331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9C8DF4-ECC1-4A13-97DD-488FB8588810}" type="sibTrans" cxnId="{EE2AFB0D-CB52-4BD3-9077-C720F755F331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71DF61-D892-46BF-AD7B-90D3407DDBD9}">
      <dgm:prSet phldrT="[文本]" custT="1"/>
      <dgm:spPr/>
      <dgm:t>
        <a:bodyPr/>
        <a:lstStyle/>
        <a:p>
          <a:pPr algn="l"/>
          <a:r>
            <a:rPr lang="zh-CN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课前：学生自主学习、小组讨论</a:t>
          </a:r>
          <a:endParaRPr lang="zh-CN" alt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69478B-9D51-490E-8B31-88FA78693354}" type="parTrans" cxnId="{542FED68-E341-463D-BD50-639B8E8CE239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084C8E-81A7-41FE-91BE-B2517A193C64}" type="sibTrans" cxnId="{542FED68-E341-463D-BD50-639B8E8CE239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828ED9-36F3-4A81-B715-7BB4929356C1}">
      <dgm:prSet phldrT="[文本]" custT="1"/>
      <dgm:spPr/>
      <dgm:t>
        <a:bodyPr/>
        <a:lstStyle/>
        <a:p>
          <a:pPr algn="l"/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课中： 讨    论</a:t>
          </a:r>
          <a:r>
            <a:rPr lang="zh-CN" alt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（重点加补充）</a:t>
          </a:r>
          <a:endParaRPr lang="zh-CN" alt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E7CC12-80FF-46D5-9D69-E21D98A34BE0}" type="parTrans" cxnId="{4167F639-ECF7-482A-8CEA-28075D90EB59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1AA8AE-C394-47B4-93ED-62DA2DBE2A8D}" type="sibTrans" cxnId="{4167F639-ECF7-482A-8CEA-28075D90EB59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4D0E50-6506-4838-86B7-C24538086EE1}">
      <dgm:prSet custT="1"/>
      <dgm:spPr/>
      <dgm:t>
        <a:bodyPr/>
        <a:lstStyle/>
        <a:p>
          <a:pPr algn="l"/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课中课后：评价与反馈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87613C-80AA-4D87-8485-ED19654AA9A4}" type="parTrans" cxnId="{3811B8A2-8363-49B8-A89E-EED3CC280203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AC34A8-07AC-4B05-A56E-34193BC4A3FD}" type="sibTrans" cxnId="{3811B8A2-8363-49B8-A89E-EED3CC280203}">
      <dgm:prSet/>
      <dgm:spPr/>
      <dgm:t>
        <a:bodyPr/>
        <a:lstStyle/>
        <a:p>
          <a:pPr algn="l"/>
          <a:endParaRPr lang="zh-CN" altLang="en-U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01E6AD-B859-4B2D-B23B-8E9858FA3083}" type="pres">
      <dgm:prSet presAssocID="{80BFB81D-C07E-4AC4-99E6-7EC123CD921C}" presName="Name0" presStyleCnt="0">
        <dgm:presLayoutVars>
          <dgm:dir/>
          <dgm:animLvl val="lvl"/>
          <dgm:resizeHandles val="exact"/>
        </dgm:presLayoutVars>
      </dgm:prSet>
      <dgm:spPr/>
    </dgm:pt>
    <dgm:pt modelId="{B43589B2-DBB1-44DD-92E4-5D39CE4B4303}" type="pres">
      <dgm:prSet presAssocID="{824D0E50-6506-4838-86B7-C24538086EE1}" presName="boxAndChildren" presStyleCnt="0"/>
      <dgm:spPr/>
    </dgm:pt>
    <dgm:pt modelId="{C027A43D-8D9E-4850-80C6-79859C15B5D5}" type="pres">
      <dgm:prSet presAssocID="{824D0E50-6506-4838-86B7-C24538086EE1}" presName="parentTextBox" presStyleLbl="node1" presStyleIdx="0" presStyleCnt="4"/>
      <dgm:spPr/>
      <dgm:t>
        <a:bodyPr/>
        <a:lstStyle/>
        <a:p>
          <a:endParaRPr lang="zh-CN" altLang="en-US"/>
        </a:p>
      </dgm:t>
    </dgm:pt>
    <dgm:pt modelId="{05361913-BA89-4567-9CC9-A65818B2DF69}" type="pres">
      <dgm:prSet presAssocID="{7D1AA8AE-C394-47B4-93ED-62DA2DBE2A8D}" presName="sp" presStyleCnt="0"/>
      <dgm:spPr/>
    </dgm:pt>
    <dgm:pt modelId="{6DF6B518-EB3E-481C-BE85-832B52E7C7DD}" type="pres">
      <dgm:prSet presAssocID="{DD828ED9-36F3-4A81-B715-7BB4929356C1}" presName="arrowAndChildren" presStyleCnt="0"/>
      <dgm:spPr/>
    </dgm:pt>
    <dgm:pt modelId="{9D8EF72F-BB6C-4BD0-96FD-8FEDC793CFF5}" type="pres">
      <dgm:prSet presAssocID="{DD828ED9-36F3-4A81-B715-7BB4929356C1}" presName="parentTextArrow" presStyleLbl="node1" presStyleIdx="1" presStyleCnt="4"/>
      <dgm:spPr/>
      <dgm:t>
        <a:bodyPr/>
        <a:lstStyle/>
        <a:p>
          <a:endParaRPr lang="zh-CN" altLang="en-US"/>
        </a:p>
      </dgm:t>
    </dgm:pt>
    <dgm:pt modelId="{8A8214F8-1050-4C02-8769-34906B6C2E21}" type="pres">
      <dgm:prSet presAssocID="{30084C8E-81A7-41FE-91BE-B2517A193C64}" presName="sp" presStyleCnt="0"/>
      <dgm:spPr/>
    </dgm:pt>
    <dgm:pt modelId="{2E9F7F59-F32B-49C3-BBFB-950338F9BDE2}" type="pres">
      <dgm:prSet presAssocID="{6371DF61-D892-46BF-AD7B-90D3407DDBD9}" presName="arrowAndChildren" presStyleCnt="0"/>
      <dgm:spPr/>
    </dgm:pt>
    <dgm:pt modelId="{DC539138-76F2-4EFC-856C-B426F8DD5BEC}" type="pres">
      <dgm:prSet presAssocID="{6371DF61-D892-46BF-AD7B-90D3407DDBD9}" presName="parentTextArrow" presStyleLbl="node1" presStyleIdx="2" presStyleCnt="4"/>
      <dgm:spPr/>
      <dgm:t>
        <a:bodyPr/>
        <a:lstStyle/>
        <a:p>
          <a:endParaRPr lang="zh-CN" altLang="en-US"/>
        </a:p>
      </dgm:t>
    </dgm:pt>
    <dgm:pt modelId="{DA63EAA9-5EDE-4952-8E99-170153770E5E}" type="pres">
      <dgm:prSet presAssocID="{859C8DF4-ECC1-4A13-97DD-488FB8588810}" presName="sp" presStyleCnt="0"/>
      <dgm:spPr/>
    </dgm:pt>
    <dgm:pt modelId="{54661025-A8BD-4BD0-B83A-0639D0BB9FCB}" type="pres">
      <dgm:prSet presAssocID="{3BA7DB10-A6B8-4961-929A-F883930BB280}" presName="arrowAndChildren" presStyleCnt="0"/>
      <dgm:spPr/>
    </dgm:pt>
    <dgm:pt modelId="{17040170-D7E8-4F7E-9F9D-DB5CCE81A0A4}" type="pres">
      <dgm:prSet presAssocID="{3BA7DB10-A6B8-4961-929A-F883930BB280}" presName="parentTextArrow" presStyleLbl="node1" presStyleIdx="3" presStyleCnt="4"/>
      <dgm:spPr/>
      <dgm:t>
        <a:bodyPr/>
        <a:lstStyle/>
        <a:p>
          <a:endParaRPr lang="zh-CN" altLang="en-US"/>
        </a:p>
      </dgm:t>
    </dgm:pt>
  </dgm:ptLst>
  <dgm:cxnLst>
    <dgm:cxn modelId="{C03A4BCF-AD42-482B-9E28-F3869B2450C1}" type="presOf" srcId="{6371DF61-D892-46BF-AD7B-90D3407DDBD9}" destId="{DC539138-76F2-4EFC-856C-B426F8DD5BEC}" srcOrd="0" destOrd="0" presId="urn:microsoft.com/office/officeart/2005/8/layout/process4"/>
    <dgm:cxn modelId="{C600BE4C-634D-4F4B-9A56-C20F8EB2571B}" type="presOf" srcId="{3BA7DB10-A6B8-4961-929A-F883930BB280}" destId="{17040170-D7E8-4F7E-9F9D-DB5CCE81A0A4}" srcOrd="0" destOrd="0" presId="urn:microsoft.com/office/officeart/2005/8/layout/process4"/>
    <dgm:cxn modelId="{542FED68-E341-463D-BD50-639B8E8CE239}" srcId="{80BFB81D-C07E-4AC4-99E6-7EC123CD921C}" destId="{6371DF61-D892-46BF-AD7B-90D3407DDBD9}" srcOrd="1" destOrd="0" parTransId="{FB69478B-9D51-490E-8B31-88FA78693354}" sibTransId="{30084C8E-81A7-41FE-91BE-B2517A193C64}"/>
    <dgm:cxn modelId="{EE2AFB0D-CB52-4BD3-9077-C720F755F331}" srcId="{80BFB81D-C07E-4AC4-99E6-7EC123CD921C}" destId="{3BA7DB10-A6B8-4961-929A-F883930BB280}" srcOrd="0" destOrd="0" parTransId="{51616CF7-4A9B-4898-A99D-60F4E4B8C4C3}" sibTransId="{859C8DF4-ECC1-4A13-97DD-488FB8588810}"/>
    <dgm:cxn modelId="{3811B8A2-8363-49B8-A89E-EED3CC280203}" srcId="{80BFB81D-C07E-4AC4-99E6-7EC123CD921C}" destId="{824D0E50-6506-4838-86B7-C24538086EE1}" srcOrd="3" destOrd="0" parTransId="{3887613C-80AA-4D87-8485-ED19654AA9A4}" sibTransId="{26AC34A8-07AC-4B05-A56E-34193BC4A3FD}"/>
    <dgm:cxn modelId="{4167F639-ECF7-482A-8CEA-28075D90EB59}" srcId="{80BFB81D-C07E-4AC4-99E6-7EC123CD921C}" destId="{DD828ED9-36F3-4A81-B715-7BB4929356C1}" srcOrd="2" destOrd="0" parTransId="{55E7CC12-80FF-46D5-9D69-E21D98A34BE0}" sibTransId="{7D1AA8AE-C394-47B4-93ED-62DA2DBE2A8D}"/>
    <dgm:cxn modelId="{793DD70E-3BDB-42ED-ACFA-43457B3EA77F}" type="presOf" srcId="{824D0E50-6506-4838-86B7-C24538086EE1}" destId="{C027A43D-8D9E-4850-80C6-79859C15B5D5}" srcOrd="0" destOrd="0" presId="urn:microsoft.com/office/officeart/2005/8/layout/process4"/>
    <dgm:cxn modelId="{BD7E99BD-7058-4F3E-95C0-55B0E54652D0}" type="presOf" srcId="{80BFB81D-C07E-4AC4-99E6-7EC123CD921C}" destId="{F701E6AD-B859-4B2D-B23B-8E9858FA3083}" srcOrd="0" destOrd="0" presId="urn:microsoft.com/office/officeart/2005/8/layout/process4"/>
    <dgm:cxn modelId="{55C1A365-9134-4537-88DC-AC2531E4C5CA}" type="presOf" srcId="{DD828ED9-36F3-4A81-B715-7BB4929356C1}" destId="{9D8EF72F-BB6C-4BD0-96FD-8FEDC793CFF5}" srcOrd="0" destOrd="0" presId="urn:microsoft.com/office/officeart/2005/8/layout/process4"/>
    <dgm:cxn modelId="{B6E98CF8-09D8-43DB-9CD5-60D78062323E}" type="presParOf" srcId="{F701E6AD-B859-4B2D-B23B-8E9858FA3083}" destId="{B43589B2-DBB1-44DD-92E4-5D39CE4B4303}" srcOrd="0" destOrd="0" presId="urn:microsoft.com/office/officeart/2005/8/layout/process4"/>
    <dgm:cxn modelId="{096D4E34-04F3-400B-82BD-C00DC1863421}" type="presParOf" srcId="{B43589B2-DBB1-44DD-92E4-5D39CE4B4303}" destId="{C027A43D-8D9E-4850-80C6-79859C15B5D5}" srcOrd="0" destOrd="0" presId="urn:microsoft.com/office/officeart/2005/8/layout/process4"/>
    <dgm:cxn modelId="{4F51E685-0750-438E-82FE-B4B038556979}" type="presParOf" srcId="{F701E6AD-B859-4B2D-B23B-8E9858FA3083}" destId="{05361913-BA89-4567-9CC9-A65818B2DF69}" srcOrd="1" destOrd="0" presId="urn:microsoft.com/office/officeart/2005/8/layout/process4"/>
    <dgm:cxn modelId="{D8AF33D5-C00D-46C1-B2C5-2C169028C84E}" type="presParOf" srcId="{F701E6AD-B859-4B2D-B23B-8E9858FA3083}" destId="{6DF6B518-EB3E-481C-BE85-832B52E7C7DD}" srcOrd="2" destOrd="0" presId="urn:microsoft.com/office/officeart/2005/8/layout/process4"/>
    <dgm:cxn modelId="{2B8487CA-FC8E-4AE4-A4EC-7A13237ABDE4}" type="presParOf" srcId="{6DF6B518-EB3E-481C-BE85-832B52E7C7DD}" destId="{9D8EF72F-BB6C-4BD0-96FD-8FEDC793CFF5}" srcOrd="0" destOrd="0" presId="urn:microsoft.com/office/officeart/2005/8/layout/process4"/>
    <dgm:cxn modelId="{1A43565F-940B-404A-93A5-552F419D70B5}" type="presParOf" srcId="{F701E6AD-B859-4B2D-B23B-8E9858FA3083}" destId="{8A8214F8-1050-4C02-8769-34906B6C2E21}" srcOrd="3" destOrd="0" presId="urn:microsoft.com/office/officeart/2005/8/layout/process4"/>
    <dgm:cxn modelId="{CF379CE1-2686-44D2-B949-F8C90D73C01E}" type="presParOf" srcId="{F701E6AD-B859-4B2D-B23B-8E9858FA3083}" destId="{2E9F7F59-F32B-49C3-BBFB-950338F9BDE2}" srcOrd="4" destOrd="0" presId="urn:microsoft.com/office/officeart/2005/8/layout/process4"/>
    <dgm:cxn modelId="{D460FAAD-EC96-448C-806B-6FB443E003B5}" type="presParOf" srcId="{2E9F7F59-F32B-49C3-BBFB-950338F9BDE2}" destId="{DC539138-76F2-4EFC-856C-B426F8DD5BEC}" srcOrd="0" destOrd="0" presId="urn:microsoft.com/office/officeart/2005/8/layout/process4"/>
    <dgm:cxn modelId="{4B010F72-D6B4-4E24-BF66-C7E6303BE1F8}" type="presParOf" srcId="{F701E6AD-B859-4B2D-B23B-8E9858FA3083}" destId="{DA63EAA9-5EDE-4952-8E99-170153770E5E}" srcOrd="5" destOrd="0" presId="urn:microsoft.com/office/officeart/2005/8/layout/process4"/>
    <dgm:cxn modelId="{51794FC0-BD74-4E0A-B565-E248FFC677A4}" type="presParOf" srcId="{F701E6AD-B859-4B2D-B23B-8E9858FA3083}" destId="{54661025-A8BD-4BD0-B83A-0639D0BB9FCB}" srcOrd="6" destOrd="0" presId="urn:microsoft.com/office/officeart/2005/8/layout/process4"/>
    <dgm:cxn modelId="{EB02F777-0867-471C-B77F-C37C5B39556D}" type="presParOf" srcId="{54661025-A8BD-4BD0-B83A-0639D0BB9FCB}" destId="{17040170-D7E8-4F7E-9F9D-DB5CCE81A0A4}" srcOrd="0" destOrd="0" presId="urn:microsoft.com/office/officeart/2005/8/layout/process4"/>
  </dgm:cxnLst>
  <dgm:bg/>
  <dgm:whole>
    <a:ln w="38100">
      <a:solidFill>
        <a:srgbClr val="33CC33"/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E35ED9-1B8B-4EE4-B5EF-950BE8305E41}" type="doc">
      <dgm:prSet loTypeId="urn:microsoft.com/office/officeart/2005/8/layout/vProcess5" loCatId="process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A4B7D19C-638C-4968-B52C-022D73739629}">
      <dgm:prSet custT="1"/>
      <dgm:spPr/>
      <dgm:t>
        <a:bodyPr/>
        <a:lstStyle/>
        <a:p>
          <a:pPr algn="l"/>
          <a:r>
            <a:rPr lang="zh-CN" altLang="en-US" sz="1800" b="1" dirty="0" smtClean="0">
              <a:latin typeface="+mn-ea"/>
              <a:ea typeface="+mn-ea"/>
            </a:rPr>
            <a:t>老师课前布置学习内容（临床病例、讨论指导、学习资源）</a:t>
          </a:r>
          <a:endParaRPr lang="zh-CN" altLang="en-US" sz="1800" b="1" dirty="0">
            <a:latin typeface="+mn-ea"/>
            <a:ea typeface="+mn-ea"/>
          </a:endParaRPr>
        </a:p>
      </dgm:t>
    </dgm:pt>
    <dgm:pt modelId="{9697D8B0-29F4-4DFC-AADC-1054468E2F9C}" type="parTrans" cxnId="{C04D91D4-EDCA-4D78-A7EB-08C31BBE7858}">
      <dgm:prSet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5CF670E2-A505-48AB-8F0D-555E31DFB60F}" type="sibTrans" cxnId="{C04D91D4-EDCA-4D78-A7EB-08C31BBE7858}">
      <dgm:prSet custT="1"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9B4F1087-4BF2-4916-AB5E-2F29D9FABFA1}">
      <dgm:prSet custT="1"/>
      <dgm:spPr/>
      <dgm:t>
        <a:bodyPr/>
        <a:lstStyle/>
        <a:p>
          <a:pPr algn="l"/>
          <a:r>
            <a:rPr lang="zh-CN" altLang="en-US" sz="1800" b="1" dirty="0" smtClean="0">
              <a:latin typeface="+mn-ea"/>
              <a:ea typeface="+mn-ea"/>
            </a:rPr>
            <a:t>学生根据学习内容自行查找学习资料自主学习</a:t>
          </a:r>
          <a:endParaRPr lang="zh-CN" altLang="en-US" sz="1800" b="1" dirty="0">
            <a:latin typeface="+mn-ea"/>
            <a:ea typeface="+mn-ea"/>
          </a:endParaRPr>
        </a:p>
      </dgm:t>
    </dgm:pt>
    <dgm:pt modelId="{5ADE4999-3057-4208-8DF2-D01C4655B81F}" type="parTrans" cxnId="{BE9124FE-0FD5-49D9-9768-AD13F7E1A4ED}">
      <dgm:prSet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85CEDF1F-7BC2-441E-AEEF-43BB4EF16ADE}" type="sibTrans" cxnId="{BE9124FE-0FD5-49D9-9768-AD13F7E1A4ED}">
      <dgm:prSet custT="1"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F1D63EC8-68FA-4472-BFC1-5921F12F4FD8}">
      <dgm:prSet custT="1"/>
      <dgm:spPr/>
      <dgm:t>
        <a:bodyPr/>
        <a:lstStyle/>
        <a:p>
          <a:pPr algn="l"/>
          <a:r>
            <a:rPr lang="zh-CN" altLang="en-US" sz="1800" b="1" dirty="0" smtClean="0">
              <a:latin typeface="+mn-ea"/>
              <a:ea typeface="+mn-ea"/>
            </a:rPr>
            <a:t>以组为单位讨论，首先根据学习主题确定讨论内容（一般为</a:t>
          </a:r>
          <a:r>
            <a:rPr lang="en-US" altLang="en-US" sz="1800" b="1" dirty="0" smtClean="0">
              <a:latin typeface="+mn-ea"/>
              <a:ea typeface="+mn-ea"/>
            </a:rPr>
            <a:t>4-6</a:t>
          </a:r>
          <a:r>
            <a:rPr lang="zh-CN" altLang="en-US" sz="1800" b="1" dirty="0" smtClean="0">
              <a:latin typeface="+mn-ea"/>
              <a:ea typeface="+mn-ea"/>
            </a:rPr>
            <a:t>问题）</a:t>
          </a:r>
          <a:endParaRPr lang="zh-CN" altLang="en-US" sz="1800" b="1" dirty="0">
            <a:latin typeface="+mn-ea"/>
            <a:ea typeface="+mn-ea"/>
          </a:endParaRPr>
        </a:p>
      </dgm:t>
    </dgm:pt>
    <dgm:pt modelId="{41D1C544-9D68-4C38-B33A-9519FC6EF042}" type="parTrans" cxnId="{E334E992-F94D-48A1-8D4C-9484CB9A5AF0}">
      <dgm:prSet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0B2BF057-0342-4104-82EB-DEBAF5322785}" type="sibTrans" cxnId="{E334E992-F94D-48A1-8D4C-9484CB9A5AF0}">
      <dgm:prSet custT="1"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64F6C2DB-029A-41A5-82EC-FF09933FAA2A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b="1" dirty="0" smtClean="0">
              <a:latin typeface="+mn-ea"/>
              <a:ea typeface="+mn-ea"/>
            </a:rPr>
            <a:t>开展讨论，对学习的内容达成共识，或有问题下次讨论</a:t>
          </a:r>
        </a:p>
      </dgm:t>
    </dgm:pt>
    <dgm:pt modelId="{5CBBFFC0-FBFF-4E4E-A3B6-E9AC8C062188}" type="parTrans" cxnId="{86BFD055-C8B1-4CCB-B659-95E603998B47}">
      <dgm:prSet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AC64E1AB-D034-43B3-A6B8-4F8E1C6CBC81}" type="sibTrans" cxnId="{86BFD055-C8B1-4CCB-B659-95E603998B47}">
      <dgm:prSet/>
      <dgm:spPr/>
      <dgm:t>
        <a:bodyPr/>
        <a:lstStyle/>
        <a:p>
          <a:pPr algn="l"/>
          <a:endParaRPr lang="zh-CN" altLang="en-US" sz="1800" b="1">
            <a:latin typeface="+mn-ea"/>
            <a:ea typeface="+mn-ea"/>
          </a:endParaRPr>
        </a:p>
      </dgm:t>
    </dgm:pt>
    <dgm:pt modelId="{DEC3B23A-D9AD-4E57-9E5B-BB1746D430E3}">
      <dgm:prSet custT="1"/>
      <dgm:spPr/>
      <dgm:t>
        <a:bodyPr/>
        <a:lstStyle/>
        <a:p>
          <a:pPr algn="l"/>
          <a:r>
            <a:rPr lang="zh-CN" altLang="en-US" sz="1800" b="1" dirty="0" smtClean="0"/>
            <a:t>学习评价与反馈</a:t>
          </a:r>
          <a:endParaRPr lang="zh-CN" altLang="en-US" sz="1800" b="1" dirty="0"/>
        </a:p>
      </dgm:t>
    </dgm:pt>
    <dgm:pt modelId="{BC17F04A-CD6B-46D6-ABF0-20BE5B3601D5}" type="sibTrans" cxnId="{11757F32-4450-4970-A64C-0D054C6637CC}">
      <dgm:prSet/>
      <dgm:spPr/>
      <dgm:t>
        <a:bodyPr/>
        <a:lstStyle/>
        <a:p>
          <a:endParaRPr lang="zh-CN" altLang="en-US" b="1"/>
        </a:p>
      </dgm:t>
    </dgm:pt>
    <dgm:pt modelId="{5E8A18C2-A024-451C-9072-2900BB20FE05}" type="parTrans" cxnId="{11757F32-4450-4970-A64C-0D054C6637CC}">
      <dgm:prSet/>
      <dgm:spPr/>
      <dgm:t>
        <a:bodyPr/>
        <a:lstStyle/>
        <a:p>
          <a:endParaRPr lang="zh-CN" altLang="en-US" b="1"/>
        </a:p>
      </dgm:t>
    </dgm:pt>
    <dgm:pt modelId="{FABCC305-BB0F-48E3-B6B2-6C7404FD5034}" type="pres">
      <dgm:prSet presAssocID="{EFE35ED9-1B8B-4EE4-B5EF-950BE8305E4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0AC9F4F-B062-4310-ABD7-8F330AD8FEDC}" type="pres">
      <dgm:prSet presAssocID="{EFE35ED9-1B8B-4EE4-B5EF-950BE8305E41}" presName="dummyMaxCanvas" presStyleCnt="0">
        <dgm:presLayoutVars/>
      </dgm:prSet>
      <dgm:spPr/>
      <dgm:t>
        <a:bodyPr/>
        <a:lstStyle/>
        <a:p>
          <a:endParaRPr lang="zh-CN" altLang="en-US"/>
        </a:p>
      </dgm:t>
    </dgm:pt>
    <dgm:pt modelId="{9A3EB91B-8B62-4D34-92B3-23791A5B1612}" type="pres">
      <dgm:prSet presAssocID="{EFE35ED9-1B8B-4EE4-B5EF-950BE8305E41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D60D2E-E76F-4CF2-900F-140955D3EF8D}" type="pres">
      <dgm:prSet presAssocID="{EFE35ED9-1B8B-4EE4-B5EF-950BE8305E41}" presName="FiveNodes_2" presStyleLbl="node1" presStyleIdx="1" presStyleCnt="5" custScaleX="99808" custScaleY="88702" custLinFactNeighborX="152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F13EB0-7863-4754-A1A4-A73846AE0A54}" type="pres">
      <dgm:prSet presAssocID="{EFE35ED9-1B8B-4EE4-B5EF-950BE8305E41}" presName="FiveNodes_3" presStyleLbl="node1" presStyleIdx="2" presStyleCnt="5" custScaleX="98884" custScaleY="87393" custLinFactNeighborX="828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B42FF4-80F6-4562-AB5D-61A2F8AD9C25}" type="pres">
      <dgm:prSet presAssocID="{EFE35ED9-1B8B-4EE4-B5EF-950BE8305E41}" presName="FiveNodes_4" presStyleLbl="node1" presStyleIdx="3" presStyleCnt="5" custScaleX="98884" custScaleY="87393" custLinFactNeighborX="8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0B713A4-68AE-4D79-9478-D3CFD062A540}" type="pres">
      <dgm:prSet presAssocID="{EFE35ED9-1B8B-4EE4-B5EF-950BE8305E41}" presName="FiveNodes_5" presStyleLbl="node1" presStyleIdx="4" presStyleCnt="5" custAng="10800000" custFlipVert="1" custScaleX="98884" custScaleY="87393" custLinFactNeighborX="-638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79A492-410F-4C73-91C8-C06899754067}" type="pres">
      <dgm:prSet presAssocID="{EFE35ED9-1B8B-4EE4-B5EF-950BE8305E41}" presName="FiveConn_1-2" presStyleLbl="fgAccFollowNode1" presStyleIdx="0" presStyleCnt="4" custAng="10800000" custFlipVert="1" custScaleX="100000" custScaleY="98161" custLinFactNeighborX="54563" custLinFactNeighborY="-722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337F3A-62EA-410E-B2BE-66651099A767}" type="pres">
      <dgm:prSet presAssocID="{EFE35ED9-1B8B-4EE4-B5EF-950BE8305E41}" presName="FiveConn_2-3" presStyleLbl="fgAccFollowNode1" presStyleIdx="1" presStyleCnt="4" custLinFactX="24070" custLinFactNeighborX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915666-FA81-4810-A6DE-38EA04A4CE78}" type="pres">
      <dgm:prSet presAssocID="{EFE35ED9-1B8B-4EE4-B5EF-950BE8305E41}" presName="FiveConn_3-4" presStyleLbl="fgAccFollowNode1" presStyleIdx="2" presStyleCnt="4" custLinFactNeighborX="3486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B34796-26C1-442F-8062-67076C4881B5}" type="pres">
      <dgm:prSet presAssocID="{EFE35ED9-1B8B-4EE4-B5EF-950BE8305E41}" presName="FiveConn_4-5" presStyleLbl="fgAccFollowNode1" presStyleIdx="3" presStyleCnt="4" custLinFactNeighborX="-55022" custLinFactNeighborY="46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D424E0-D76D-40A7-9610-D3A3334DAACD}" type="pres">
      <dgm:prSet presAssocID="{EFE35ED9-1B8B-4EE4-B5EF-950BE8305E4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0A57FD-72C3-40ED-843C-BB828004D6F1}" type="pres">
      <dgm:prSet presAssocID="{EFE35ED9-1B8B-4EE4-B5EF-950BE8305E4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4FC69CB-E58D-4C1C-B266-FE8DFDA6AAE9}" type="pres">
      <dgm:prSet presAssocID="{EFE35ED9-1B8B-4EE4-B5EF-950BE8305E4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0ECDE60-B658-4735-8F06-730A545AF2CF}" type="pres">
      <dgm:prSet presAssocID="{EFE35ED9-1B8B-4EE4-B5EF-950BE8305E4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95FB59-DC23-48B2-91BE-272FCF039023}" type="pres">
      <dgm:prSet presAssocID="{EFE35ED9-1B8B-4EE4-B5EF-950BE8305E4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7E94AA6-DDC1-4E2F-BEE6-C1B1F782DC0F}" type="presOf" srcId="{85CEDF1F-7BC2-441E-AEEF-43BB4EF16ADE}" destId="{0C337F3A-62EA-410E-B2BE-66651099A767}" srcOrd="0" destOrd="0" presId="urn:microsoft.com/office/officeart/2005/8/layout/vProcess5"/>
    <dgm:cxn modelId="{5E354755-C7B0-46DB-8538-DF15B748BC19}" type="presOf" srcId="{F1D63EC8-68FA-4472-BFC1-5921F12F4FD8}" destId="{5DF13EB0-7863-4754-A1A4-A73846AE0A54}" srcOrd="0" destOrd="0" presId="urn:microsoft.com/office/officeart/2005/8/layout/vProcess5"/>
    <dgm:cxn modelId="{0FF0566F-3B4A-4566-9102-B2790E084132}" type="presOf" srcId="{AC64E1AB-D034-43B3-A6B8-4F8E1C6CBC81}" destId="{1FB34796-26C1-442F-8062-67076C4881B5}" srcOrd="0" destOrd="0" presId="urn:microsoft.com/office/officeart/2005/8/layout/vProcess5"/>
    <dgm:cxn modelId="{86BFD055-C8B1-4CCB-B659-95E603998B47}" srcId="{EFE35ED9-1B8B-4EE4-B5EF-950BE8305E41}" destId="{64F6C2DB-029A-41A5-82EC-FF09933FAA2A}" srcOrd="3" destOrd="0" parTransId="{5CBBFFC0-FBFF-4E4E-A3B6-E9AC8C062188}" sibTransId="{AC64E1AB-D034-43B3-A6B8-4F8E1C6CBC81}"/>
    <dgm:cxn modelId="{E334E992-F94D-48A1-8D4C-9484CB9A5AF0}" srcId="{EFE35ED9-1B8B-4EE4-B5EF-950BE8305E41}" destId="{F1D63EC8-68FA-4472-BFC1-5921F12F4FD8}" srcOrd="2" destOrd="0" parTransId="{41D1C544-9D68-4C38-B33A-9519FC6EF042}" sibTransId="{0B2BF057-0342-4104-82EB-DEBAF5322785}"/>
    <dgm:cxn modelId="{B6704C87-D928-4A6A-A148-751AFE284458}" type="presOf" srcId="{A4B7D19C-638C-4968-B52C-022D73739629}" destId="{4FD424E0-D76D-40A7-9610-D3A3334DAACD}" srcOrd="1" destOrd="0" presId="urn:microsoft.com/office/officeart/2005/8/layout/vProcess5"/>
    <dgm:cxn modelId="{B8C59FEC-3E39-4483-BF6B-BDF76B8DFD73}" type="presOf" srcId="{5CF670E2-A505-48AB-8F0D-555E31DFB60F}" destId="{C179A492-410F-4C73-91C8-C06899754067}" srcOrd="0" destOrd="0" presId="urn:microsoft.com/office/officeart/2005/8/layout/vProcess5"/>
    <dgm:cxn modelId="{49E2FD41-BE53-47A7-A791-3C67D369684F}" type="presOf" srcId="{9B4F1087-4BF2-4916-AB5E-2F29D9FABFA1}" destId="{730A57FD-72C3-40ED-843C-BB828004D6F1}" srcOrd="1" destOrd="0" presId="urn:microsoft.com/office/officeart/2005/8/layout/vProcess5"/>
    <dgm:cxn modelId="{A2E79E0D-1D7A-40CB-8EC2-10B93D67C8A2}" type="presOf" srcId="{64F6C2DB-029A-41A5-82EC-FF09933FAA2A}" destId="{33B42FF4-80F6-4562-AB5D-61A2F8AD9C25}" srcOrd="0" destOrd="0" presId="urn:microsoft.com/office/officeart/2005/8/layout/vProcess5"/>
    <dgm:cxn modelId="{BE9124FE-0FD5-49D9-9768-AD13F7E1A4ED}" srcId="{EFE35ED9-1B8B-4EE4-B5EF-950BE8305E41}" destId="{9B4F1087-4BF2-4916-AB5E-2F29D9FABFA1}" srcOrd="1" destOrd="0" parTransId="{5ADE4999-3057-4208-8DF2-D01C4655B81F}" sibTransId="{85CEDF1F-7BC2-441E-AEEF-43BB4EF16ADE}"/>
    <dgm:cxn modelId="{0C6CE917-B3D9-430A-8405-63F01AC4FF0B}" type="presOf" srcId="{64F6C2DB-029A-41A5-82EC-FF09933FAA2A}" destId="{60ECDE60-B658-4735-8F06-730A545AF2CF}" srcOrd="1" destOrd="0" presId="urn:microsoft.com/office/officeart/2005/8/layout/vProcess5"/>
    <dgm:cxn modelId="{F4148D9D-6FAD-478D-955E-77F924DEBC4D}" type="presOf" srcId="{DEC3B23A-D9AD-4E57-9E5B-BB1746D430E3}" destId="{00B713A4-68AE-4D79-9478-D3CFD062A540}" srcOrd="0" destOrd="0" presId="urn:microsoft.com/office/officeart/2005/8/layout/vProcess5"/>
    <dgm:cxn modelId="{95CDDBBE-0A4B-4576-92C2-429DD5C72C53}" type="presOf" srcId="{F1D63EC8-68FA-4472-BFC1-5921F12F4FD8}" destId="{C4FC69CB-E58D-4C1C-B266-FE8DFDA6AAE9}" srcOrd="1" destOrd="0" presId="urn:microsoft.com/office/officeart/2005/8/layout/vProcess5"/>
    <dgm:cxn modelId="{C04D91D4-EDCA-4D78-A7EB-08C31BBE7858}" srcId="{EFE35ED9-1B8B-4EE4-B5EF-950BE8305E41}" destId="{A4B7D19C-638C-4968-B52C-022D73739629}" srcOrd="0" destOrd="0" parTransId="{9697D8B0-29F4-4DFC-AADC-1054468E2F9C}" sibTransId="{5CF670E2-A505-48AB-8F0D-555E31DFB60F}"/>
    <dgm:cxn modelId="{3F183F05-CD44-463E-98C4-636DA99635CA}" type="presOf" srcId="{9B4F1087-4BF2-4916-AB5E-2F29D9FABFA1}" destId="{2FD60D2E-E76F-4CF2-900F-140955D3EF8D}" srcOrd="0" destOrd="0" presId="urn:microsoft.com/office/officeart/2005/8/layout/vProcess5"/>
    <dgm:cxn modelId="{B171F621-3B4C-4CD9-B93C-A44FC8AF5062}" type="presOf" srcId="{0B2BF057-0342-4104-82EB-DEBAF5322785}" destId="{C0915666-FA81-4810-A6DE-38EA04A4CE78}" srcOrd="0" destOrd="0" presId="urn:microsoft.com/office/officeart/2005/8/layout/vProcess5"/>
    <dgm:cxn modelId="{5061BDF0-6536-4641-BFBA-1FFBBD8BC50B}" type="presOf" srcId="{DEC3B23A-D9AD-4E57-9E5B-BB1746D430E3}" destId="{FF95FB59-DC23-48B2-91BE-272FCF039023}" srcOrd="1" destOrd="0" presId="urn:microsoft.com/office/officeart/2005/8/layout/vProcess5"/>
    <dgm:cxn modelId="{6F9BB7CA-285D-41D7-BA31-D60592C0FD65}" type="presOf" srcId="{EFE35ED9-1B8B-4EE4-B5EF-950BE8305E41}" destId="{FABCC305-BB0F-48E3-B6B2-6C7404FD5034}" srcOrd="0" destOrd="0" presId="urn:microsoft.com/office/officeart/2005/8/layout/vProcess5"/>
    <dgm:cxn modelId="{4148FE32-E324-4B5E-8F78-D453C3031302}" type="presOf" srcId="{A4B7D19C-638C-4968-B52C-022D73739629}" destId="{9A3EB91B-8B62-4D34-92B3-23791A5B1612}" srcOrd="0" destOrd="0" presId="urn:microsoft.com/office/officeart/2005/8/layout/vProcess5"/>
    <dgm:cxn modelId="{11757F32-4450-4970-A64C-0D054C6637CC}" srcId="{EFE35ED9-1B8B-4EE4-B5EF-950BE8305E41}" destId="{DEC3B23A-D9AD-4E57-9E5B-BB1746D430E3}" srcOrd="4" destOrd="0" parTransId="{5E8A18C2-A024-451C-9072-2900BB20FE05}" sibTransId="{BC17F04A-CD6B-46D6-ABF0-20BE5B3601D5}"/>
    <dgm:cxn modelId="{1FF5EFE9-2D3E-4EFF-A9BA-3348CF61E481}" type="presParOf" srcId="{FABCC305-BB0F-48E3-B6B2-6C7404FD5034}" destId="{10AC9F4F-B062-4310-ABD7-8F330AD8FEDC}" srcOrd="0" destOrd="0" presId="urn:microsoft.com/office/officeart/2005/8/layout/vProcess5"/>
    <dgm:cxn modelId="{74186605-859D-4AD6-8348-3FD6F46E0D63}" type="presParOf" srcId="{FABCC305-BB0F-48E3-B6B2-6C7404FD5034}" destId="{9A3EB91B-8B62-4D34-92B3-23791A5B1612}" srcOrd="1" destOrd="0" presId="urn:microsoft.com/office/officeart/2005/8/layout/vProcess5"/>
    <dgm:cxn modelId="{1D4E1C1E-D667-413F-9D55-8C6598596D73}" type="presParOf" srcId="{FABCC305-BB0F-48E3-B6B2-6C7404FD5034}" destId="{2FD60D2E-E76F-4CF2-900F-140955D3EF8D}" srcOrd="2" destOrd="0" presId="urn:microsoft.com/office/officeart/2005/8/layout/vProcess5"/>
    <dgm:cxn modelId="{D2230EAE-34EE-4F5A-8D0B-74520C995B34}" type="presParOf" srcId="{FABCC305-BB0F-48E3-B6B2-6C7404FD5034}" destId="{5DF13EB0-7863-4754-A1A4-A73846AE0A54}" srcOrd="3" destOrd="0" presId="urn:microsoft.com/office/officeart/2005/8/layout/vProcess5"/>
    <dgm:cxn modelId="{1AFF9330-1EA0-4F46-8000-1A104F528C14}" type="presParOf" srcId="{FABCC305-BB0F-48E3-B6B2-6C7404FD5034}" destId="{33B42FF4-80F6-4562-AB5D-61A2F8AD9C25}" srcOrd="4" destOrd="0" presId="urn:microsoft.com/office/officeart/2005/8/layout/vProcess5"/>
    <dgm:cxn modelId="{061D5045-C588-42BE-8BB0-0456406A7F4D}" type="presParOf" srcId="{FABCC305-BB0F-48E3-B6B2-6C7404FD5034}" destId="{00B713A4-68AE-4D79-9478-D3CFD062A540}" srcOrd="5" destOrd="0" presId="urn:microsoft.com/office/officeart/2005/8/layout/vProcess5"/>
    <dgm:cxn modelId="{5ED4529C-2E53-4D52-969C-DC2DDA279C3D}" type="presParOf" srcId="{FABCC305-BB0F-48E3-B6B2-6C7404FD5034}" destId="{C179A492-410F-4C73-91C8-C06899754067}" srcOrd="6" destOrd="0" presId="urn:microsoft.com/office/officeart/2005/8/layout/vProcess5"/>
    <dgm:cxn modelId="{E49D3D2D-EBD0-4978-942D-4DC759D58195}" type="presParOf" srcId="{FABCC305-BB0F-48E3-B6B2-6C7404FD5034}" destId="{0C337F3A-62EA-410E-B2BE-66651099A767}" srcOrd="7" destOrd="0" presId="urn:microsoft.com/office/officeart/2005/8/layout/vProcess5"/>
    <dgm:cxn modelId="{EEA58CD3-D79F-4202-8651-E4B8EEACB5AF}" type="presParOf" srcId="{FABCC305-BB0F-48E3-B6B2-6C7404FD5034}" destId="{C0915666-FA81-4810-A6DE-38EA04A4CE78}" srcOrd="8" destOrd="0" presId="urn:microsoft.com/office/officeart/2005/8/layout/vProcess5"/>
    <dgm:cxn modelId="{90A7E822-32C7-49DE-9CFA-A9B63BD7F50C}" type="presParOf" srcId="{FABCC305-BB0F-48E3-B6B2-6C7404FD5034}" destId="{1FB34796-26C1-442F-8062-67076C4881B5}" srcOrd="9" destOrd="0" presId="urn:microsoft.com/office/officeart/2005/8/layout/vProcess5"/>
    <dgm:cxn modelId="{98CC80C5-001A-4303-9A11-D84DEC3CD63C}" type="presParOf" srcId="{FABCC305-BB0F-48E3-B6B2-6C7404FD5034}" destId="{4FD424E0-D76D-40A7-9610-D3A3334DAACD}" srcOrd="10" destOrd="0" presId="urn:microsoft.com/office/officeart/2005/8/layout/vProcess5"/>
    <dgm:cxn modelId="{F05FE245-D5E1-42BF-AA96-E9D1A44AB900}" type="presParOf" srcId="{FABCC305-BB0F-48E3-B6B2-6C7404FD5034}" destId="{730A57FD-72C3-40ED-843C-BB828004D6F1}" srcOrd="11" destOrd="0" presId="urn:microsoft.com/office/officeart/2005/8/layout/vProcess5"/>
    <dgm:cxn modelId="{19B20945-00AD-41BF-BEBE-96BA14704720}" type="presParOf" srcId="{FABCC305-BB0F-48E3-B6B2-6C7404FD5034}" destId="{C4FC69CB-E58D-4C1C-B266-FE8DFDA6AAE9}" srcOrd="12" destOrd="0" presId="urn:microsoft.com/office/officeart/2005/8/layout/vProcess5"/>
    <dgm:cxn modelId="{FEAC7F8D-D6A1-4F36-80F8-BF98E0CB7914}" type="presParOf" srcId="{FABCC305-BB0F-48E3-B6B2-6C7404FD5034}" destId="{60ECDE60-B658-4735-8F06-730A545AF2CF}" srcOrd="13" destOrd="0" presId="urn:microsoft.com/office/officeart/2005/8/layout/vProcess5"/>
    <dgm:cxn modelId="{C75FF1B1-DA39-450C-8EDB-92F2F5F0E491}" type="presParOf" srcId="{FABCC305-BB0F-48E3-B6B2-6C7404FD5034}" destId="{FF95FB59-DC23-48B2-91BE-272FCF03902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E35ED9-1B8B-4EE4-B5EF-950BE8305E41}" type="doc">
      <dgm:prSet loTypeId="urn:microsoft.com/office/officeart/2005/8/layout/vProcess5" loCatId="process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A4B7D19C-638C-4968-B52C-022D73739629}">
      <dgm:prSet custT="1"/>
      <dgm:spPr/>
      <dgm:t>
        <a:bodyPr/>
        <a:lstStyle/>
        <a:p>
          <a:pPr algn="l"/>
          <a:r>
            <a:rPr lang="zh-CN" altLang="en-US" sz="1800" b="1" dirty="0" smtClean="0">
              <a:effectLst/>
              <a:latin typeface="+mn-ea"/>
              <a:ea typeface="+mn-ea"/>
            </a:rPr>
            <a:t>老师课前布置学习内容（临床病例、讨论指导、学习资源）</a:t>
          </a:r>
          <a:endParaRPr lang="zh-CN" altLang="en-US" sz="1800" b="1" dirty="0">
            <a:effectLst/>
            <a:latin typeface="+mn-ea"/>
            <a:ea typeface="+mn-ea"/>
          </a:endParaRPr>
        </a:p>
      </dgm:t>
    </dgm:pt>
    <dgm:pt modelId="{9697D8B0-29F4-4DFC-AADC-1054468E2F9C}" type="parTrans" cxnId="{C04D91D4-EDCA-4D78-A7EB-08C31BBE7858}">
      <dgm:prSet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5CF670E2-A505-48AB-8F0D-555E31DFB60F}" type="sibTrans" cxnId="{C04D91D4-EDCA-4D78-A7EB-08C31BBE7858}">
      <dgm:prSet custT="1"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9B4F1087-4BF2-4916-AB5E-2F29D9FABFA1}">
      <dgm:prSet custT="1"/>
      <dgm:spPr/>
      <dgm:t>
        <a:bodyPr/>
        <a:lstStyle/>
        <a:p>
          <a:pPr algn="l"/>
          <a:r>
            <a:rPr lang="zh-CN" altLang="en-US" sz="1800" b="1" dirty="0" smtClean="0">
              <a:effectLst/>
              <a:latin typeface="+mn-ea"/>
              <a:ea typeface="+mn-ea"/>
            </a:rPr>
            <a:t>学生根据学习内容自行查找学习资料自主学习</a:t>
          </a:r>
          <a:endParaRPr lang="zh-CN" altLang="en-US" sz="1800" b="1" dirty="0">
            <a:effectLst/>
            <a:latin typeface="+mn-ea"/>
            <a:ea typeface="+mn-ea"/>
          </a:endParaRPr>
        </a:p>
      </dgm:t>
    </dgm:pt>
    <dgm:pt modelId="{5ADE4999-3057-4208-8DF2-D01C4655B81F}" type="parTrans" cxnId="{BE9124FE-0FD5-49D9-9768-AD13F7E1A4ED}">
      <dgm:prSet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85CEDF1F-7BC2-441E-AEEF-43BB4EF16ADE}" type="sibTrans" cxnId="{BE9124FE-0FD5-49D9-9768-AD13F7E1A4ED}">
      <dgm:prSet custT="1"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F1D63EC8-68FA-4472-BFC1-5921F12F4FD8}">
      <dgm:prSet custT="1"/>
      <dgm:spPr/>
      <dgm:t>
        <a:bodyPr/>
        <a:lstStyle/>
        <a:p>
          <a:pPr algn="l"/>
          <a:r>
            <a:rPr lang="zh-CN" altLang="en-US" sz="1600" b="1" smtClean="0">
              <a:effectLst/>
              <a:latin typeface="+mn-ea"/>
              <a:ea typeface="+mn-ea"/>
            </a:rPr>
            <a:t>以组为单位讨论，首先根据学习主题确定讨论内容（一般为</a:t>
          </a:r>
          <a:r>
            <a:rPr lang="en-US" altLang="en-US" sz="1600" b="1" smtClean="0">
              <a:effectLst/>
              <a:latin typeface="+mn-ea"/>
              <a:ea typeface="+mn-ea"/>
            </a:rPr>
            <a:t>4-6</a:t>
          </a:r>
          <a:r>
            <a:rPr lang="zh-CN" altLang="en-US" sz="1600" b="1" smtClean="0">
              <a:effectLst/>
              <a:latin typeface="+mn-ea"/>
              <a:ea typeface="+mn-ea"/>
            </a:rPr>
            <a:t>问题）</a:t>
          </a:r>
          <a:endParaRPr lang="zh-CN" altLang="en-US" sz="1600" b="1" dirty="0">
            <a:effectLst/>
            <a:latin typeface="+mn-ea"/>
            <a:ea typeface="+mn-ea"/>
          </a:endParaRPr>
        </a:p>
      </dgm:t>
    </dgm:pt>
    <dgm:pt modelId="{41D1C544-9D68-4C38-B33A-9519FC6EF042}" type="parTrans" cxnId="{E334E992-F94D-48A1-8D4C-9484CB9A5AF0}">
      <dgm:prSet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0B2BF057-0342-4104-82EB-DEBAF5322785}" type="sibTrans" cxnId="{E334E992-F94D-48A1-8D4C-9484CB9A5AF0}">
      <dgm:prSet custT="1"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64F6C2DB-029A-41A5-82EC-FF09933FAA2A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b="1" dirty="0" smtClean="0">
              <a:effectLst/>
              <a:latin typeface="+mn-ea"/>
              <a:ea typeface="+mn-ea"/>
            </a:rPr>
            <a:t>开展讨论，对学习的内容达成共识，或有问题下次讨论</a:t>
          </a:r>
        </a:p>
      </dgm:t>
    </dgm:pt>
    <dgm:pt modelId="{5CBBFFC0-FBFF-4E4E-A3B6-E9AC8C062188}" type="parTrans" cxnId="{86BFD055-C8B1-4CCB-B659-95E603998B47}">
      <dgm:prSet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AC64E1AB-D034-43B3-A6B8-4F8E1C6CBC81}" type="sibTrans" cxnId="{86BFD055-C8B1-4CCB-B659-95E603998B47}">
      <dgm:prSet/>
      <dgm:spPr/>
      <dgm:t>
        <a:bodyPr/>
        <a:lstStyle/>
        <a:p>
          <a:pPr algn="l"/>
          <a:endParaRPr lang="zh-CN" altLang="en-US" sz="1800" b="1">
            <a:effectLst/>
            <a:latin typeface="+mn-ea"/>
            <a:ea typeface="+mn-ea"/>
          </a:endParaRPr>
        </a:p>
      </dgm:t>
    </dgm:pt>
    <dgm:pt modelId="{DEC3B23A-D9AD-4E57-9E5B-BB1746D430E3}">
      <dgm:prSet custT="1"/>
      <dgm:spPr/>
      <dgm:t>
        <a:bodyPr/>
        <a:lstStyle/>
        <a:p>
          <a:pPr algn="l"/>
          <a:r>
            <a:rPr lang="zh-CN" altLang="en-US" sz="1800" b="1" dirty="0" smtClean="0">
              <a:effectLst/>
            </a:rPr>
            <a:t>学习评价与反馈</a:t>
          </a:r>
          <a:endParaRPr lang="zh-CN" altLang="en-US" sz="1800" b="1" dirty="0">
            <a:effectLst/>
          </a:endParaRPr>
        </a:p>
      </dgm:t>
    </dgm:pt>
    <dgm:pt modelId="{BC17F04A-CD6B-46D6-ABF0-20BE5B3601D5}" type="sibTrans" cxnId="{11757F32-4450-4970-A64C-0D054C6637CC}">
      <dgm:prSet/>
      <dgm:spPr/>
      <dgm:t>
        <a:bodyPr/>
        <a:lstStyle/>
        <a:p>
          <a:endParaRPr lang="zh-CN" altLang="en-US" b="1">
            <a:effectLst/>
          </a:endParaRPr>
        </a:p>
      </dgm:t>
    </dgm:pt>
    <dgm:pt modelId="{5E8A18C2-A024-451C-9072-2900BB20FE05}" type="parTrans" cxnId="{11757F32-4450-4970-A64C-0D054C6637CC}">
      <dgm:prSet/>
      <dgm:spPr/>
      <dgm:t>
        <a:bodyPr/>
        <a:lstStyle/>
        <a:p>
          <a:endParaRPr lang="zh-CN" altLang="en-US" b="1">
            <a:effectLst/>
          </a:endParaRPr>
        </a:p>
      </dgm:t>
    </dgm:pt>
    <dgm:pt modelId="{FABCC305-BB0F-48E3-B6B2-6C7404FD5034}" type="pres">
      <dgm:prSet presAssocID="{EFE35ED9-1B8B-4EE4-B5EF-950BE8305E4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0AC9F4F-B062-4310-ABD7-8F330AD8FEDC}" type="pres">
      <dgm:prSet presAssocID="{EFE35ED9-1B8B-4EE4-B5EF-950BE8305E41}" presName="dummyMaxCanvas" presStyleCnt="0">
        <dgm:presLayoutVars/>
      </dgm:prSet>
      <dgm:spPr/>
      <dgm:t>
        <a:bodyPr/>
        <a:lstStyle/>
        <a:p>
          <a:endParaRPr lang="zh-CN" altLang="en-US"/>
        </a:p>
      </dgm:t>
    </dgm:pt>
    <dgm:pt modelId="{9A3EB91B-8B62-4D34-92B3-23791A5B1612}" type="pres">
      <dgm:prSet presAssocID="{EFE35ED9-1B8B-4EE4-B5EF-950BE8305E41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D60D2E-E76F-4CF2-900F-140955D3EF8D}" type="pres">
      <dgm:prSet presAssocID="{EFE35ED9-1B8B-4EE4-B5EF-950BE8305E41}" presName="FiveNodes_2" presStyleLbl="node1" presStyleIdx="1" presStyleCnt="5" custScaleX="99808" custScaleY="88702" custLinFactNeighborX="152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DF13EB0-7863-4754-A1A4-A73846AE0A54}" type="pres">
      <dgm:prSet presAssocID="{EFE35ED9-1B8B-4EE4-B5EF-950BE8305E41}" presName="FiveNodes_3" presStyleLbl="node1" presStyleIdx="2" presStyleCnt="5" custScaleX="98884" custScaleY="87393" custLinFactNeighborX="828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B42FF4-80F6-4562-AB5D-61A2F8AD9C25}" type="pres">
      <dgm:prSet presAssocID="{EFE35ED9-1B8B-4EE4-B5EF-950BE8305E41}" presName="FiveNodes_4" presStyleLbl="node1" presStyleIdx="3" presStyleCnt="5" custScaleX="98884" custScaleY="87393" custLinFactNeighborX="8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0B713A4-68AE-4D79-9478-D3CFD062A540}" type="pres">
      <dgm:prSet presAssocID="{EFE35ED9-1B8B-4EE4-B5EF-950BE8305E41}" presName="FiveNodes_5" presStyleLbl="node1" presStyleIdx="4" presStyleCnt="5" custAng="10800000" custFlipVert="1" custScaleX="98884" custScaleY="87393" custLinFactNeighborX="-638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79A492-410F-4C73-91C8-C06899754067}" type="pres">
      <dgm:prSet presAssocID="{EFE35ED9-1B8B-4EE4-B5EF-950BE8305E41}" presName="FiveConn_1-2" presStyleLbl="fgAccFollowNode1" presStyleIdx="0" presStyleCnt="4" custAng="10800000" custFlipVert="1" custScaleX="100000" custScaleY="98161" custLinFactNeighborX="-17269" custLinFactNeighborY="-482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337F3A-62EA-410E-B2BE-66651099A767}" type="pres">
      <dgm:prSet presAssocID="{EFE35ED9-1B8B-4EE4-B5EF-950BE8305E41}" presName="FiveConn_2-3" presStyleLbl="fgAccFollowNode1" presStyleIdx="1" presStyleCnt="4" custLinFactX="24070" custLinFactNeighborX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915666-FA81-4810-A6DE-38EA04A4CE78}" type="pres">
      <dgm:prSet presAssocID="{EFE35ED9-1B8B-4EE4-B5EF-950BE8305E41}" presName="FiveConn_3-4" presStyleLbl="fgAccFollowNode1" presStyleIdx="2" presStyleCnt="4" custLinFactNeighborX="3486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B34796-26C1-442F-8062-67076C4881B5}" type="pres">
      <dgm:prSet presAssocID="{EFE35ED9-1B8B-4EE4-B5EF-950BE8305E41}" presName="FiveConn_4-5" presStyleLbl="fgAccFollowNode1" presStyleIdx="3" presStyleCnt="4" custLinFactNeighborX="-55022" custLinFactNeighborY="46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D424E0-D76D-40A7-9610-D3A3334DAACD}" type="pres">
      <dgm:prSet presAssocID="{EFE35ED9-1B8B-4EE4-B5EF-950BE8305E4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0A57FD-72C3-40ED-843C-BB828004D6F1}" type="pres">
      <dgm:prSet presAssocID="{EFE35ED9-1B8B-4EE4-B5EF-950BE8305E4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4FC69CB-E58D-4C1C-B266-FE8DFDA6AAE9}" type="pres">
      <dgm:prSet presAssocID="{EFE35ED9-1B8B-4EE4-B5EF-950BE8305E4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0ECDE60-B658-4735-8F06-730A545AF2CF}" type="pres">
      <dgm:prSet presAssocID="{EFE35ED9-1B8B-4EE4-B5EF-950BE8305E4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95FB59-DC23-48B2-91BE-272FCF039023}" type="pres">
      <dgm:prSet presAssocID="{EFE35ED9-1B8B-4EE4-B5EF-950BE8305E4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8E81676-83D0-49AA-926D-77F0D89700F8}" type="presOf" srcId="{9B4F1087-4BF2-4916-AB5E-2F29D9FABFA1}" destId="{2FD60D2E-E76F-4CF2-900F-140955D3EF8D}" srcOrd="0" destOrd="0" presId="urn:microsoft.com/office/officeart/2005/8/layout/vProcess5"/>
    <dgm:cxn modelId="{B3662D01-A76E-4AD1-8871-D60ED0D76758}" type="presOf" srcId="{DEC3B23A-D9AD-4E57-9E5B-BB1746D430E3}" destId="{FF95FB59-DC23-48B2-91BE-272FCF039023}" srcOrd="1" destOrd="0" presId="urn:microsoft.com/office/officeart/2005/8/layout/vProcess5"/>
    <dgm:cxn modelId="{FBC64E82-F164-4EA6-AFD8-E4CDD8935346}" type="presOf" srcId="{F1D63EC8-68FA-4472-BFC1-5921F12F4FD8}" destId="{C4FC69CB-E58D-4C1C-B266-FE8DFDA6AAE9}" srcOrd="1" destOrd="0" presId="urn:microsoft.com/office/officeart/2005/8/layout/vProcess5"/>
    <dgm:cxn modelId="{86BFD055-C8B1-4CCB-B659-95E603998B47}" srcId="{EFE35ED9-1B8B-4EE4-B5EF-950BE8305E41}" destId="{64F6C2DB-029A-41A5-82EC-FF09933FAA2A}" srcOrd="3" destOrd="0" parTransId="{5CBBFFC0-FBFF-4E4E-A3B6-E9AC8C062188}" sibTransId="{AC64E1AB-D034-43B3-A6B8-4F8E1C6CBC81}"/>
    <dgm:cxn modelId="{E334E992-F94D-48A1-8D4C-9484CB9A5AF0}" srcId="{EFE35ED9-1B8B-4EE4-B5EF-950BE8305E41}" destId="{F1D63EC8-68FA-4472-BFC1-5921F12F4FD8}" srcOrd="2" destOrd="0" parTransId="{41D1C544-9D68-4C38-B33A-9519FC6EF042}" sibTransId="{0B2BF057-0342-4104-82EB-DEBAF5322785}"/>
    <dgm:cxn modelId="{7AD07CB9-5B4A-4398-B2B7-4BC729A06CD3}" type="presOf" srcId="{EFE35ED9-1B8B-4EE4-B5EF-950BE8305E41}" destId="{FABCC305-BB0F-48E3-B6B2-6C7404FD5034}" srcOrd="0" destOrd="0" presId="urn:microsoft.com/office/officeart/2005/8/layout/vProcess5"/>
    <dgm:cxn modelId="{FEC5A29D-0C00-41EC-9B5C-562020E68787}" type="presOf" srcId="{A4B7D19C-638C-4968-B52C-022D73739629}" destId="{9A3EB91B-8B62-4D34-92B3-23791A5B1612}" srcOrd="0" destOrd="0" presId="urn:microsoft.com/office/officeart/2005/8/layout/vProcess5"/>
    <dgm:cxn modelId="{B48CAB1C-806F-4DB7-9AB3-135E8F4EBF67}" type="presOf" srcId="{5CF670E2-A505-48AB-8F0D-555E31DFB60F}" destId="{C179A492-410F-4C73-91C8-C06899754067}" srcOrd="0" destOrd="0" presId="urn:microsoft.com/office/officeart/2005/8/layout/vProcess5"/>
    <dgm:cxn modelId="{86E09DF3-3E93-4653-A93C-9FE68DBC00EB}" type="presOf" srcId="{64F6C2DB-029A-41A5-82EC-FF09933FAA2A}" destId="{60ECDE60-B658-4735-8F06-730A545AF2CF}" srcOrd="1" destOrd="0" presId="urn:microsoft.com/office/officeart/2005/8/layout/vProcess5"/>
    <dgm:cxn modelId="{BC0C50A9-815D-4616-BCC3-FF57D501AFE5}" type="presOf" srcId="{85CEDF1F-7BC2-441E-AEEF-43BB4EF16ADE}" destId="{0C337F3A-62EA-410E-B2BE-66651099A767}" srcOrd="0" destOrd="0" presId="urn:microsoft.com/office/officeart/2005/8/layout/vProcess5"/>
    <dgm:cxn modelId="{BE9124FE-0FD5-49D9-9768-AD13F7E1A4ED}" srcId="{EFE35ED9-1B8B-4EE4-B5EF-950BE8305E41}" destId="{9B4F1087-4BF2-4916-AB5E-2F29D9FABFA1}" srcOrd="1" destOrd="0" parTransId="{5ADE4999-3057-4208-8DF2-D01C4655B81F}" sibTransId="{85CEDF1F-7BC2-441E-AEEF-43BB4EF16ADE}"/>
    <dgm:cxn modelId="{E5D01E04-9168-4FC8-8F83-1714B59DB53D}" type="presOf" srcId="{AC64E1AB-D034-43B3-A6B8-4F8E1C6CBC81}" destId="{1FB34796-26C1-442F-8062-67076C4881B5}" srcOrd="0" destOrd="0" presId="urn:microsoft.com/office/officeart/2005/8/layout/vProcess5"/>
    <dgm:cxn modelId="{F8E9C88B-92B4-4670-8ADB-34478C9612C6}" type="presOf" srcId="{9B4F1087-4BF2-4916-AB5E-2F29D9FABFA1}" destId="{730A57FD-72C3-40ED-843C-BB828004D6F1}" srcOrd="1" destOrd="0" presId="urn:microsoft.com/office/officeart/2005/8/layout/vProcess5"/>
    <dgm:cxn modelId="{2F4455D1-45A4-48CD-A621-47FD70420A16}" type="presOf" srcId="{A4B7D19C-638C-4968-B52C-022D73739629}" destId="{4FD424E0-D76D-40A7-9610-D3A3334DAACD}" srcOrd="1" destOrd="0" presId="urn:microsoft.com/office/officeart/2005/8/layout/vProcess5"/>
    <dgm:cxn modelId="{FBC1FBAB-8654-43E3-92A2-226EFE756E9A}" type="presOf" srcId="{64F6C2DB-029A-41A5-82EC-FF09933FAA2A}" destId="{33B42FF4-80F6-4562-AB5D-61A2F8AD9C25}" srcOrd="0" destOrd="0" presId="urn:microsoft.com/office/officeart/2005/8/layout/vProcess5"/>
    <dgm:cxn modelId="{B83FD6FD-93F2-4CF7-A073-A542D4C027C6}" type="presOf" srcId="{F1D63EC8-68FA-4472-BFC1-5921F12F4FD8}" destId="{5DF13EB0-7863-4754-A1A4-A73846AE0A54}" srcOrd="0" destOrd="0" presId="urn:microsoft.com/office/officeart/2005/8/layout/vProcess5"/>
    <dgm:cxn modelId="{C04D91D4-EDCA-4D78-A7EB-08C31BBE7858}" srcId="{EFE35ED9-1B8B-4EE4-B5EF-950BE8305E41}" destId="{A4B7D19C-638C-4968-B52C-022D73739629}" srcOrd="0" destOrd="0" parTransId="{9697D8B0-29F4-4DFC-AADC-1054468E2F9C}" sibTransId="{5CF670E2-A505-48AB-8F0D-555E31DFB60F}"/>
    <dgm:cxn modelId="{7E1C8F5B-7050-41F1-B1A2-1C9B6964F830}" type="presOf" srcId="{DEC3B23A-D9AD-4E57-9E5B-BB1746D430E3}" destId="{00B713A4-68AE-4D79-9478-D3CFD062A540}" srcOrd="0" destOrd="0" presId="urn:microsoft.com/office/officeart/2005/8/layout/vProcess5"/>
    <dgm:cxn modelId="{7B9AFE8D-C728-43EC-9A34-F5F7FE2F6BA5}" type="presOf" srcId="{0B2BF057-0342-4104-82EB-DEBAF5322785}" destId="{C0915666-FA81-4810-A6DE-38EA04A4CE78}" srcOrd="0" destOrd="0" presId="urn:microsoft.com/office/officeart/2005/8/layout/vProcess5"/>
    <dgm:cxn modelId="{11757F32-4450-4970-A64C-0D054C6637CC}" srcId="{EFE35ED9-1B8B-4EE4-B5EF-950BE8305E41}" destId="{DEC3B23A-D9AD-4E57-9E5B-BB1746D430E3}" srcOrd="4" destOrd="0" parTransId="{5E8A18C2-A024-451C-9072-2900BB20FE05}" sibTransId="{BC17F04A-CD6B-46D6-ABF0-20BE5B3601D5}"/>
    <dgm:cxn modelId="{8AB383CD-AD28-4064-B650-771991CCF1C7}" type="presParOf" srcId="{FABCC305-BB0F-48E3-B6B2-6C7404FD5034}" destId="{10AC9F4F-B062-4310-ABD7-8F330AD8FEDC}" srcOrd="0" destOrd="0" presId="urn:microsoft.com/office/officeart/2005/8/layout/vProcess5"/>
    <dgm:cxn modelId="{F33B8037-523A-4D90-8E7B-D8DF749C868C}" type="presParOf" srcId="{FABCC305-BB0F-48E3-B6B2-6C7404FD5034}" destId="{9A3EB91B-8B62-4D34-92B3-23791A5B1612}" srcOrd="1" destOrd="0" presId="urn:microsoft.com/office/officeart/2005/8/layout/vProcess5"/>
    <dgm:cxn modelId="{9DEC9EC2-F908-4BF2-AB76-942CA7D83D7C}" type="presParOf" srcId="{FABCC305-BB0F-48E3-B6B2-6C7404FD5034}" destId="{2FD60D2E-E76F-4CF2-900F-140955D3EF8D}" srcOrd="2" destOrd="0" presId="urn:microsoft.com/office/officeart/2005/8/layout/vProcess5"/>
    <dgm:cxn modelId="{8EB6C6FC-BC87-4FF7-A311-952668E2617D}" type="presParOf" srcId="{FABCC305-BB0F-48E3-B6B2-6C7404FD5034}" destId="{5DF13EB0-7863-4754-A1A4-A73846AE0A54}" srcOrd="3" destOrd="0" presId="urn:microsoft.com/office/officeart/2005/8/layout/vProcess5"/>
    <dgm:cxn modelId="{208126A0-6A59-4BE1-9928-8BE5DC3ED7B8}" type="presParOf" srcId="{FABCC305-BB0F-48E3-B6B2-6C7404FD5034}" destId="{33B42FF4-80F6-4562-AB5D-61A2F8AD9C25}" srcOrd="4" destOrd="0" presId="urn:microsoft.com/office/officeart/2005/8/layout/vProcess5"/>
    <dgm:cxn modelId="{3EE038E3-3CE2-4F3A-8EFA-15542986E691}" type="presParOf" srcId="{FABCC305-BB0F-48E3-B6B2-6C7404FD5034}" destId="{00B713A4-68AE-4D79-9478-D3CFD062A540}" srcOrd="5" destOrd="0" presId="urn:microsoft.com/office/officeart/2005/8/layout/vProcess5"/>
    <dgm:cxn modelId="{641AED75-5CA0-4E20-9559-778BB2A2A6F5}" type="presParOf" srcId="{FABCC305-BB0F-48E3-B6B2-6C7404FD5034}" destId="{C179A492-410F-4C73-91C8-C06899754067}" srcOrd="6" destOrd="0" presId="urn:microsoft.com/office/officeart/2005/8/layout/vProcess5"/>
    <dgm:cxn modelId="{C0E64DFA-7F1F-4618-A934-4BCD646ABD95}" type="presParOf" srcId="{FABCC305-BB0F-48E3-B6B2-6C7404FD5034}" destId="{0C337F3A-62EA-410E-B2BE-66651099A767}" srcOrd="7" destOrd="0" presId="urn:microsoft.com/office/officeart/2005/8/layout/vProcess5"/>
    <dgm:cxn modelId="{10F0A1FB-CA38-4F78-B5E2-FE5954E4E2F3}" type="presParOf" srcId="{FABCC305-BB0F-48E3-B6B2-6C7404FD5034}" destId="{C0915666-FA81-4810-A6DE-38EA04A4CE78}" srcOrd="8" destOrd="0" presId="urn:microsoft.com/office/officeart/2005/8/layout/vProcess5"/>
    <dgm:cxn modelId="{5E135076-FEFF-444C-8630-4BDEE0483891}" type="presParOf" srcId="{FABCC305-BB0F-48E3-B6B2-6C7404FD5034}" destId="{1FB34796-26C1-442F-8062-67076C4881B5}" srcOrd="9" destOrd="0" presId="urn:microsoft.com/office/officeart/2005/8/layout/vProcess5"/>
    <dgm:cxn modelId="{B7D941C8-C7A0-4828-9DB1-DE8DB12A5A7D}" type="presParOf" srcId="{FABCC305-BB0F-48E3-B6B2-6C7404FD5034}" destId="{4FD424E0-D76D-40A7-9610-D3A3334DAACD}" srcOrd="10" destOrd="0" presId="urn:microsoft.com/office/officeart/2005/8/layout/vProcess5"/>
    <dgm:cxn modelId="{0319B72C-B09C-45B3-9007-746F0DDE9DBE}" type="presParOf" srcId="{FABCC305-BB0F-48E3-B6B2-6C7404FD5034}" destId="{730A57FD-72C3-40ED-843C-BB828004D6F1}" srcOrd="11" destOrd="0" presId="urn:microsoft.com/office/officeart/2005/8/layout/vProcess5"/>
    <dgm:cxn modelId="{24DE89EE-D560-4401-B396-2B1B116948A3}" type="presParOf" srcId="{FABCC305-BB0F-48E3-B6B2-6C7404FD5034}" destId="{C4FC69CB-E58D-4C1C-B266-FE8DFDA6AAE9}" srcOrd="12" destOrd="0" presId="urn:microsoft.com/office/officeart/2005/8/layout/vProcess5"/>
    <dgm:cxn modelId="{2A5A6C79-BA96-4714-A672-51020D95D350}" type="presParOf" srcId="{FABCC305-BB0F-48E3-B6B2-6C7404FD5034}" destId="{60ECDE60-B658-4735-8F06-730A545AF2CF}" srcOrd="13" destOrd="0" presId="urn:microsoft.com/office/officeart/2005/8/layout/vProcess5"/>
    <dgm:cxn modelId="{CA5DE168-A378-479B-B6A1-A6334C3AAE46}" type="presParOf" srcId="{FABCC305-BB0F-48E3-B6B2-6C7404FD5034}" destId="{FF95FB59-DC23-48B2-91BE-272FCF03902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7A43D-8D9E-4850-80C6-79859C15B5D5}">
      <dsp:nvSpPr>
        <dsp:cNvPr id="0" name=""/>
        <dsp:cNvSpPr/>
      </dsp:nvSpPr>
      <dsp:spPr>
        <a:xfrm>
          <a:off x="0" y="3450549"/>
          <a:ext cx="3527425" cy="754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课中课后：评价与反馈</a:t>
          </a:r>
          <a:endParaRPr lang="zh-CN" alt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450549"/>
        <a:ext cx="3527425" cy="754895"/>
      </dsp:txXfrm>
    </dsp:sp>
    <dsp:sp modelId="{9D8EF72F-BB6C-4BD0-96FD-8FEDC793CFF5}">
      <dsp:nvSpPr>
        <dsp:cNvPr id="0" name=""/>
        <dsp:cNvSpPr/>
      </dsp:nvSpPr>
      <dsp:spPr>
        <a:xfrm rot="10800000">
          <a:off x="0" y="2300842"/>
          <a:ext cx="3527425" cy="116102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课中：      讨    论</a:t>
          </a:r>
          <a:r>
            <a:rPr lang="zh-CN" alt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（全员）</a:t>
          </a:r>
          <a:endParaRPr lang="zh-CN" alt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2300842"/>
        <a:ext cx="3527425" cy="754402"/>
      </dsp:txXfrm>
    </dsp:sp>
    <dsp:sp modelId="{DC539138-76F2-4EFC-856C-B426F8DD5BEC}">
      <dsp:nvSpPr>
        <dsp:cNvPr id="0" name=""/>
        <dsp:cNvSpPr/>
      </dsp:nvSpPr>
      <dsp:spPr>
        <a:xfrm rot="10800000">
          <a:off x="0" y="1151136"/>
          <a:ext cx="3527425" cy="116102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    学生自主学习</a:t>
          </a:r>
          <a:endParaRPr lang="zh-CN" alt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1151136"/>
        <a:ext cx="3527425" cy="754402"/>
      </dsp:txXfrm>
    </dsp:sp>
    <dsp:sp modelId="{17040170-D7E8-4F7E-9F9D-DB5CCE81A0A4}">
      <dsp:nvSpPr>
        <dsp:cNvPr id="0" name=""/>
        <dsp:cNvSpPr/>
      </dsp:nvSpPr>
      <dsp:spPr>
        <a:xfrm rot="10800000">
          <a:off x="0" y="1430"/>
          <a:ext cx="3527425" cy="116102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课前：老师布置学习内容</a:t>
          </a:r>
          <a:endParaRPr lang="zh-CN" alt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1430"/>
        <a:ext cx="3527425" cy="7544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7A43D-8D9E-4850-80C6-79859C15B5D5}">
      <dsp:nvSpPr>
        <dsp:cNvPr id="0" name=""/>
        <dsp:cNvSpPr/>
      </dsp:nvSpPr>
      <dsp:spPr>
        <a:xfrm>
          <a:off x="0" y="3453153"/>
          <a:ext cx="3529013" cy="7554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课中课后：评价与反馈</a:t>
          </a:r>
          <a:endParaRPr lang="zh-CN" alt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453153"/>
        <a:ext cx="3529013" cy="755465"/>
      </dsp:txXfrm>
    </dsp:sp>
    <dsp:sp modelId="{9D8EF72F-BB6C-4BD0-96FD-8FEDC793CFF5}">
      <dsp:nvSpPr>
        <dsp:cNvPr id="0" name=""/>
        <dsp:cNvSpPr/>
      </dsp:nvSpPr>
      <dsp:spPr>
        <a:xfrm rot="10800000">
          <a:off x="0" y="2302579"/>
          <a:ext cx="3529013" cy="116190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课中： 讨    论</a:t>
          </a:r>
          <a:r>
            <a:rPr lang="zh-CN" alt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（重点加补充）</a:t>
          </a:r>
          <a:endParaRPr lang="zh-CN" alt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2302579"/>
        <a:ext cx="3529013" cy="754971"/>
      </dsp:txXfrm>
    </dsp:sp>
    <dsp:sp modelId="{DC539138-76F2-4EFC-856C-B426F8DD5BEC}">
      <dsp:nvSpPr>
        <dsp:cNvPr id="0" name=""/>
        <dsp:cNvSpPr/>
      </dsp:nvSpPr>
      <dsp:spPr>
        <a:xfrm rot="10800000">
          <a:off x="0" y="1152005"/>
          <a:ext cx="3529013" cy="116190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课前：学生自主学习、小组讨论</a:t>
          </a:r>
          <a:endParaRPr lang="zh-CN" alt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1152005"/>
        <a:ext cx="3529013" cy="754971"/>
      </dsp:txXfrm>
    </dsp:sp>
    <dsp:sp modelId="{17040170-D7E8-4F7E-9F9D-DB5CCE81A0A4}">
      <dsp:nvSpPr>
        <dsp:cNvPr id="0" name=""/>
        <dsp:cNvSpPr/>
      </dsp:nvSpPr>
      <dsp:spPr>
        <a:xfrm rot="10800000">
          <a:off x="0" y="1431"/>
          <a:ext cx="3529013" cy="116190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课前：老师布置学习内容</a:t>
          </a:r>
          <a:endParaRPr lang="zh-CN" alt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1431"/>
        <a:ext cx="3529013" cy="7549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EB91B-8B62-4D34-92B3-23791A5B1612}">
      <dsp:nvSpPr>
        <dsp:cNvPr id="0" name=""/>
        <dsp:cNvSpPr/>
      </dsp:nvSpPr>
      <dsp:spPr>
        <a:xfrm>
          <a:off x="0" y="0"/>
          <a:ext cx="5987520" cy="7711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+mn-ea"/>
              <a:ea typeface="+mn-ea"/>
            </a:rPr>
            <a:t>老师课前布置学习内容（临床病例、讨论指导、学习资源）</a:t>
          </a:r>
          <a:endParaRPr lang="zh-CN" altLang="en-US" sz="1800" b="1" kern="1200" dirty="0">
            <a:latin typeface="+mn-ea"/>
            <a:ea typeface="+mn-ea"/>
          </a:endParaRPr>
        </a:p>
      </dsp:txBody>
      <dsp:txXfrm>
        <a:off x="22585" y="22585"/>
        <a:ext cx="5065201" cy="725950"/>
      </dsp:txXfrm>
    </dsp:sp>
    <dsp:sp modelId="{2FD60D2E-E76F-4CF2-900F-140955D3EF8D}">
      <dsp:nvSpPr>
        <dsp:cNvPr id="0" name=""/>
        <dsp:cNvSpPr/>
      </dsp:nvSpPr>
      <dsp:spPr>
        <a:xfrm>
          <a:off x="1368539" y="921780"/>
          <a:ext cx="5976023" cy="683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+mn-ea"/>
              <a:ea typeface="+mn-ea"/>
            </a:rPr>
            <a:t>学生根据学习内容自行查找学习资料自主学习</a:t>
          </a:r>
          <a:endParaRPr lang="zh-CN" altLang="en-US" sz="1800" b="1" kern="1200" dirty="0">
            <a:latin typeface="+mn-ea"/>
            <a:ea typeface="+mn-ea"/>
          </a:endParaRPr>
        </a:p>
      </dsp:txBody>
      <dsp:txXfrm>
        <a:off x="1388573" y="941814"/>
        <a:ext cx="4989428" cy="643930"/>
      </dsp:txXfrm>
    </dsp:sp>
    <dsp:sp modelId="{5DF13EB0-7863-4754-A1A4-A73846AE0A54}">
      <dsp:nvSpPr>
        <dsp:cNvPr id="0" name=""/>
        <dsp:cNvSpPr/>
      </dsp:nvSpPr>
      <dsp:spPr>
        <a:xfrm>
          <a:off x="1423836" y="1805047"/>
          <a:ext cx="5920699" cy="6739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+mn-ea"/>
              <a:ea typeface="+mn-ea"/>
            </a:rPr>
            <a:t>以组为单位讨论，首先根据学习主题确定讨论内容（一般为</a:t>
          </a:r>
          <a:r>
            <a:rPr lang="en-US" altLang="en-US" sz="1800" b="1" kern="1200" dirty="0" smtClean="0">
              <a:latin typeface="+mn-ea"/>
              <a:ea typeface="+mn-ea"/>
            </a:rPr>
            <a:t>4-6</a:t>
          </a:r>
          <a:r>
            <a:rPr lang="zh-CN" altLang="en-US" sz="1800" b="1" kern="1200" dirty="0" smtClean="0">
              <a:latin typeface="+mn-ea"/>
              <a:ea typeface="+mn-ea"/>
            </a:rPr>
            <a:t>问题）</a:t>
          </a:r>
          <a:endParaRPr lang="zh-CN" altLang="en-US" sz="1800" b="1" kern="1200" dirty="0">
            <a:latin typeface="+mn-ea"/>
            <a:ea typeface="+mn-ea"/>
          </a:endParaRPr>
        </a:p>
      </dsp:txBody>
      <dsp:txXfrm>
        <a:off x="1443574" y="1824785"/>
        <a:ext cx="4943458" cy="634428"/>
      </dsp:txXfrm>
    </dsp:sp>
    <dsp:sp modelId="{33B42FF4-80F6-4562-AB5D-61A2F8AD9C25}">
      <dsp:nvSpPr>
        <dsp:cNvPr id="0" name=""/>
        <dsp:cNvSpPr/>
      </dsp:nvSpPr>
      <dsp:spPr>
        <a:xfrm>
          <a:off x="1423868" y="2683267"/>
          <a:ext cx="5920699" cy="6739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b="1" kern="1200" dirty="0" smtClean="0">
              <a:latin typeface="+mn-ea"/>
              <a:ea typeface="+mn-ea"/>
            </a:rPr>
            <a:t>开展讨论，对学习的内容达成共识，或有问题下次讨论</a:t>
          </a:r>
        </a:p>
      </dsp:txBody>
      <dsp:txXfrm>
        <a:off x="1443606" y="2703005"/>
        <a:ext cx="4943458" cy="634428"/>
      </dsp:txXfrm>
    </dsp:sp>
    <dsp:sp modelId="{00B713A4-68AE-4D79-9478-D3CFD062A540}">
      <dsp:nvSpPr>
        <dsp:cNvPr id="0" name=""/>
        <dsp:cNvSpPr/>
      </dsp:nvSpPr>
      <dsp:spPr>
        <a:xfrm rot="10800000" flipV="1">
          <a:off x="1439886" y="3561487"/>
          <a:ext cx="5920699" cy="6739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/>
            <a:t>学习评价与反馈</a:t>
          </a:r>
          <a:endParaRPr lang="zh-CN" altLang="en-US" sz="1800" b="1" kern="1200" dirty="0"/>
        </a:p>
      </dsp:txBody>
      <dsp:txXfrm rot="-10800000">
        <a:off x="2397388" y="3581225"/>
        <a:ext cx="4943458" cy="634428"/>
      </dsp:txXfrm>
    </dsp:sp>
    <dsp:sp modelId="{C179A492-410F-4C73-91C8-C06899754067}">
      <dsp:nvSpPr>
        <dsp:cNvPr id="0" name=""/>
        <dsp:cNvSpPr/>
      </dsp:nvSpPr>
      <dsp:spPr>
        <a:xfrm rot="10800000" flipV="1">
          <a:off x="5759777" y="531741"/>
          <a:ext cx="501228" cy="49201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b="1" kern="1200">
            <a:latin typeface="+mn-ea"/>
            <a:ea typeface="+mn-ea"/>
          </a:endParaRPr>
        </a:p>
      </dsp:txBody>
      <dsp:txXfrm rot="-10800000">
        <a:off x="5872553" y="531741"/>
        <a:ext cx="275676" cy="370238"/>
      </dsp:txXfrm>
    </dsp:sp>
    <dsp:sp modelId="{0C337F3A-62EA-410E-B2BE-66651099A767}">
      <dsp:nvSpPr>
        <dsp:cNvPr id="0" name=""/>
        <dsp:cNvSpPr/>
      </dsp:nvSpPr>
      <dsp:spPr>
        <a:xfrm>
          <a:off x="6555285" y="1441566"/>
          <a:ext cx="501228" cy="501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3572285"/>
            <a:satOff val="-4598"/>
            <a:lumOff val="-35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3572285"/>
              <a:satOff val="-4598"/>
              <a:lumOff val="-3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b="1" kern="1200">
            <a:latin typeface="+mn-ea"/>
            <a:ea typeface="+mn-ea"/>
          </a:endParaRPr>
        </a:p>
      </dsp:txBody>
      <dsp:txXfrm>
        <a:off x="6668061" y="1441566"/>
        <a:ext cx="275676" cy="377174"/>
      </dsp:txXfrm>
    </dsp:sp>
    <dsp:sp modelId="{C0915666-FA81-4810-A6DE-38EA04A4CE78}">
      <dsp:nvSpPr>
        <dsp:cNvPr id="0" name=""/>
        <dsp:cNvSpPr/>
      </dsp:nvSpPr>
      <dsp:spPr>
        <a:xfrm>
          <a:off x="6555285" y="2306934"/>
          <a:ext cx="501228" cy="501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7144569"/>
            <a:satOff val="-9195"/>
            <a:lumOff val="-71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7144569"/>
              <a:satOff val="-9195"/>
              <a:lumOff val="-7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b="1" kern="1200">
            <a:latin typeface="+mn-ea"/>
            <a:ea typeface="+mn-ea"/>
          </a:endParaRPr>
        </a:p>
      </dsp:txBody>
      <dsp:txXfrm>
        <a:off x="6668061" y="2306934"/>
        <a:ext cx="275676" cy="377174"/>
      </dsp:txXfrm>
    </dsp:sp>
    <dsp:sp modelId="{1FB34796-26C1-442F-8062-67076C4881B5}">
      <dsp:nvSpPr>
        <dsp:cNvPr id="0" name=""/>
        <dsp:cNvSpPr/>
      </dsp:nvSpPr>
      <dsp:spPr>
        <a:xfrm>
          <a:off x="6551866" y="3196032"/>
          <a:ext cx="501228" cy="501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100" b="1" kern="1200">
            <a:latin typeface="+mn-ea"/>
            <a:ea typeface="+mn-ea"/>
          </a:endParaRPr>
        </a:p>
      </dsp:txBody>
      <dsp:txXfrm>
        <a:off x="6664642" y="3196032"/>
        <a:ext cx="275676" cy="3771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EB91B-8B62-4D34-92B3-23791A5B1612}">
      <dsp:nvSpPr>
        <dsp:cNvPr id="0" name=""/>
        <dsp:cNvSpPr/>
      </dsp:nvSpPr>
      <dsp:spPr>
        <a:xfrm>
          <a:off x="0" y="0"/>
          <a:ext cx="5987520" cy="7711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effectLst/>
              <a:latin typeface="+mn-ea"/>
              <a:ea typeface="+mn-ea"/>
            </a:rPr>
            <a:t>老师课前布置学习内容（临床病例、讨论指导、学习资源）</a:t>
          </a:r>
          <a:endParaRPr lang="zh-CN" altLang="en-US" sz="1800" b="1" kern="1200" dirty="0">
            <a:effectLst/>
            <a:latin typeface="+mn-ea"/>
            <a:ea typeface="+mn-ea"/>
          </a:endParaRPr>
        </a:p>
      </dsp:txBody>
      <dsp:txXfrm>
        <a:off x="22585" y="22585"/>
        <a:ext cx="5065201" cy="725950"/>
      </dsp:txXfrm>
    </dsp:sp>
    <dsp:sp modelId="{2FD60D2E-E76F-4CF2-900F-140955D3EF8D}">
      <dsp:nvSpPr>
        <dsp:cNvPr id="0" name=""/>
        <dsp:cNvSpPr/>
      </dsp:nvSpPr>
      <dsp:spPr>
        <a:xfrm>
          <a:off x="1368539" y="921780"/>
          <a:ext cx="5976023" cy="6839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tint val="50000"/>
                <a:satMod val="300000"/>
              </a:schemeClr>
            </a:gs>
            <a:gs pos="35000">
              <a:schemeClr val="accent3">
                <a:hueOff val="2812566"/>
                <a:satOff val="-4220"/>
                <a:lumOff val="-686"/>
                <a:alphaOff val="0"/>
                <a:tint val="37000"/>
                <a:satMod val="30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effectLst/>
              <a:latin typeface="+mn-ea"/>
              <a:ea typeface="+mn-ea"/>
            </a:rPr>
            <a:t>学生根据学习内容自行查找学习资料自主学习</a:t>
          </a:r>
          <a:endParaRPr lang="zh-CN" altLang="en-US" sz="1800" b="1" kern="1200" dirty="0">
            <a:effectLst/>
            <a:latin typeface="+mn-ea"/>
            <a:ea typeface="+mn-ea"/>
          </a:endParaRPr>
        </a:p>
      </dsp:txBody>
      <dsp:txXfrm>
        <a:off x="1388573" y="941814"/>
        <a:ext cx="4989428" cy="643930"/>
      </dsp:txXfrm>
    </dsp:sp>
    <dsp:sp modelId="{5DF13EB0-7863-4754-A1A4-A73846AE0A54}">
      <dsp:nvSpPr>
        <dsp:cNvPr id="0" name=""/>
        <dsp:cNvSpPr/>
      </dsp:nvSpPr>
      <dsp:spPr>
        <a:xfrm>
          <a:off x="1423836" y="1805047"/>
          <a:ext cx="5920699" cy="6739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smtClean="0">
              <a:effectLst/>
              <a:latin typeface="+mn-ea"/>
              <a:ea typeface="+mn-ea"/>
            </a:rPr>
            <a:t>以组为单位讨论，首先根据学习主题确定讨论内容（一般为</a:t>
          </a:r>
          <a:r>
            <a:rPr lang="en-US" altLang="en-US" sz="1600" b="1" kern="1200" smtClean="0">
              <a:effectLst/>
              <a:latin typeface="+mn-ea"/>
              <a:ea typeface="+mn-ea"/>
            </a:rPr>
            <a:t>4-6</a:t>
          </a:r>
          <a:r>
            <a:rPr lang="zh-CN" altLang="en-US" sz="1600" b="1" kern="1200" smtClean="0">
              <a:effectLst/>
              <a:latin typeface="+mn-ea"/>
              <a:ea typeface="+mn-ea"/>
            </a:rPr>
            <a:t>问题）</a:t>
          </a:r>
          <a:endParaRPr lang="zh-CN" altLang="en-US" sz="1600" b="1" kern="1200" dirty="0">
            <a:effectLst/>
            <a:latin typeface="+mn-ea"/>
            <a:ea typeface="+mn-ea"/>
          </a:endParaRPr>
        </a:p>
      </dsp:txBody>
      <dsp:txXfrm>
        <a:off x="1443574" y="1824785"/>
        <a:ext cx="4943458" cy="634428"/>
      </dsp:txXfrm>
    </dsp:sp>
    <dsp:sp modelId="{33B42FF4-80F6-4562-AB5D-61A2F8AD9C25}">
      <dsp:nvSpPr>
        <dsp:cNvPr id="0" name=""/>
        <dsp:cNvSpPr/>
      </dsp:nvSpPr>
      <dsp:spPr>
        <a:xfrm>
          <a:off x="1423868" y="2683267"/>
          <a:ext cx="5920699" cy="6739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tint val="50000"/>
                <a:satMod val="300000"/>
              </a:schemeClr>
            </a:gs>
            <a:gs pos="35000">
              <a:schemeClr val="accent3">
                <a:hueOff val="8437698"/>
                <a:satOff val="-12660"/>
                <a:lumOff val="-2059"/>
                <a:alphaOff val="0"/>
                <a:tint val="37000"/>
                <a:satMod val="30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b="1" kern="1200" dirty="0" smtClean="0">
              <a:effectLst/>
              <a:latin typeface="+mn-ea"/>
              <a:ea typeface="+mn-ea"/>
            </a:rPr>
            <a:t>开展讨论，对学习的内容达成共识，或有问题下次讨论</a:t>
          </a:r>
        </a:p>
      </dsp:txBody>
      <dsp:txXfrm>
        <a:off x="1443606" y="2703005"/>
        <a:ext cx="4943458" cy="634428"/>
      </dsp:txXfrm>
    </dsp:sp>
    <dsp:sp modelId="{00B713A4-68AE-4D79-9478-D3CFD062A540}">
      <dsp:nvSpPr>
        <dsp:cNvPr id="0" name=""/>
        <dsp:cNvSpPr/>
      </dsp:nvSpPr>
      <dsp:spPr>
        <a:xfrm rot="10800000" flipV="1">
          <a:off x="1439886" y="3561487"/>
          <a:ext cx="5920699" cy="6739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effectLst/>
            </a:rPr>
            <a:t>学习评价与反馈</a:t>
          </a:r>
          <a:endParaRPr lang="zh-CN" altLang="en-US" sz="1800" b="1" kern="1200" dirty="0">
            <a:effectLst/>
          </a:endParaRPr>
        </a:p>
      </dsp:txBody>
      <dsp:txXfrm rot="-10800000">
        <a:off x="2397388" y="3581225"/>
        <a:ext cx="4943458" cy="634428"/>
      </dsp:txXfrm>
    </dsp:sp>
    <dsp:sp modelId="{C179A492-410F-4C73-91C8-C06899754067}">
      <dsp:nvSpPr>
        <dsp:cNvPr id="0" name=""/>
        <dsp:cNvSpPr/>
      </dsp:nvSpPr>
      <dsp:spPr>
        <a:xfrm rot="10800000" flipV="1">
          <a:off x="5399734" y="543785"/>
          <a:ext cx="501228" cy="49201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b="1" kern="1200">
            <a:effectLst/>
            <a:latin typeface="+mn-ea"/>
            <a:ea typeface="+mn-ea"/>
          </a:endParaRPr>
        </a:p>
      </dsp:txBody>
      <dsp:txXfrm rot="-10800000">
        <a:off x="5512510" y="543785"/>
        <a:ext cx="275676" cy="370238"/>
      </dsp:txXfrm>
    </dsp:sp>
    <dsp:sp modelId="{0C337F3A-62EA-410E-B2BE-66651099A767}">
      <dsp:nvSpPr>
        <dsp:cNvPr id="0" name=""/>
        <dsp:cNvSpPr/>
      </dsp:nvSpPr>
      <dsp:spPr>
        <a:xfrm>
          <a:off x="6555285" y="1441566"/>
          <a:ext cx="501228" cy="501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3572285"/>
            <a:satOff val="-4598"/>
            <a:lumOff val="-35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3572285"/>
              <a:satOff val="-4598"/>
              <a:lumOff val="-3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b="1" kern="1200">
            <a:effectLst/>
            <a:latin typeface="+mn-ea"/>
            <a:ea typeface="+mn-ea"/>
          </a:endParaRPr>
        </a:p>
      </dsp:txBody>
      <dsp:txXfrm>
        <a:off x="6668061" y="1441566"/>
        <a:ext cx="275676" cy="377174"/>
      </dsp:txXfrm>
    </dsp:sp>
    <dsp:sp modelId="{C0915666-FA81-4810-A6DE-38EA04A4CE78}">
      <dsp:nvSpPr>
        <dsp:cNvPr id="0" name=""/>
        <dsp:cNvSpPr/>
      </dsp:nvSpPr>
      <dsp:spPr>
        <a:xfrm>
          <a:off x="6555285" y="2306934"/>
          <a:ext cx="501228" cy="501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7144569"/>
            <a:satOff val="-9195"/>
            <a:lumOff val="-71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7144569"/>
              <a:satOff val="-9195"/>
              <a:lumOff val="-7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b="1" kern="1200">
            <a:effectLst/>
            <a:latin typeface="+mn-ea"/>
            <a:ea typeface="+mn-ea"/>
          </a:endParaRPr>
        </a:p>
      </dsp:txBody>
      <dsp:txXfrm>
        <a:off x="6668061" y="2306934"/>
        <a:ext cx="275676" cy="377174"/>
      </dsp:txXfrm>
    </dsp:sp>
    <dsp:sp modelId="{1FB34796-26C1-442F-8062-67076C4881B5}">
      <dsp:nvSpPr>
        <dsp:cNvPr id="0" name=""/>
        <dsp:cNvSpPr/>
      </dsp:nvSpPr>
      <dsp:spPr>
        <a:xfrm>
          <a:off x="6551866" y="3196032"/>
          <a:ext cx="501228" cy="501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100" b="1" kern="1200">
            <a:effectLst/>
            <a:latin typeface="+mn-ea"/>
            <a:ea typeface="+mn-ea"/>
          </a:endParaRPr>
        </a:p>
      </dsp:txBody>
      <dsp:txXfrm>
        <a:off x="6664642" y="3196032"/>
        <a:ext cx="275676" cy="377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D5E0F5C-F09F-4C62-A2E7-5DE788978840}" type="datetimeFigureOut">
              <a:rPr lang="zh-CN" altLang="en-US"/>
              <a:pPr>
                <a:defRPr/>
              </a:pPr>
              <a:t>2016/9/24</a:t>
            </a:fld>
            <a:endParaRPr lang="en-US" altLang="zh-CN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716717E-2FC9-4BED-AB7C-F47E3E597DD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72388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B668F3-5D1B-4F60-98E5-781A61C26A57}" type="slidenum">
              <a:rPr lang="en-US" altLang="zh-CN" smtClean="0">
                <a:latin typeface="Arial" charset="0"/>
              </a:rPr>
              <a:pPr/>
              <a:t>16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  <a:ln/>
        </p:spPr>
        <p:txBody>
          <a:bodyPr/>
          <a:lstStyle/>
          <a:p>
            <a:pPr eaLnBrk="1" hangingPunct="1"/>
            <a:endParaRPr lang="zh-CN" altLang="zh-CN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70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 userDrawn="1"/>
        </p:nvSpPr>
        <p:spPr>
          <a:xfrm>
            <a:off x="0" y="1287463"/>
            <a:ext cx="6156325" cy="53975"/>
          </a:xfrm>
          <a:prstGeom prst="rect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grpSp>
        <p:nvGrpSpPr>
          <p:cNvPr id="5" name="组合 8"/>
          <p:cNvGrpSpPr>
            <a:grpSpLocks/>
          </p:cNvGrpSpPr>
          <p:nvPr userDrawn="1"/>
        </p:nvGrpSpPr>
        <p:grpSpPr bwMode="auto">
          <a:xfrm>
            <a:off x="250825" y="6361113"/>
            <a:ext cx="8896350" cy="312737"/>
            <a:chOff x="250825" y="6361583"/>
            <a:chExt cx="8896435" cy="311491"/>
          </a:xfrm>
        </p:grpSpPr>
        <p:pic>
          <p:nvPicPr>
            <p:cNvPr id="6" name="Picture 13" descr="标志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825" y="6384634"/>
              <a:ext cx="237529" cy="288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10"/>
            <p:cNvSpPr txBox="1"/>
            <p:nvPr userDrawn="1"/>
          </p:nvSpPr>
          <p:spPr>
            <a:xfrm>
              <a:off x="611191" y="6361583"/>
              <a:ext cx="8064577" cy="3083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209E7D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广西中医药大学瑞康临床医学院</a:t>
              </a:r>
              <a:endParaRPr lang="zh-CN" altLang="en-US" sz="1400" dirty="0">
                <a:solidFill>
                  <a:srgbClr val="75E78B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8" name="矩形 14"/>
            <p:cNvSpPr/>
            <p:nvPr userDrawn="1"/>
          </p:nvSpPr>
          <p:spPr>
            <a:xfrm flipV="1">
              <a:off x="3386168" y="6500726"/>
              <a:ext cx="5761092" cy="2529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</p:grpSp>
      <p:sp>
        <p:nvSpPr>
          <p:cNvPr id="9" name="Text Box 12"/>
          <p:cNvSpPr txBox="1">
            <a:spLocks noChangeArrowheads="1"/>
          </p:cNvSpPr>
          <p:nvPr userDrawn="1"/>
        </p:nvSpPr>
        <p:spPr bwMode="auto">
          <a:xfrm>
            <a:off x="5075238" y="168275"/>
            <a:ext cx="40338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  林寿宁  </a:t>
            </a:r>
            <a:r>
              <a:rPr lang="en-US" altLang="zh-CN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·  《</a:t>
            </a:r>
            <a:r>
              <a:rPr lang="zh-CN" altLang="en-US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临床思维与技能</a:t>
            </a:r>
            <a:r>
              <a:rPr lang="en-US" altLang="zh-CN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》</a:t>
            </a:r>
            <a:r>
              <a:rPr lang="zh-CN" altLang="en-US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课程说明与布置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848" y="332656"/>
            <a:ext cx="8229600" cy="882104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528192"/>
            <a:ext cx="7848872" cy="4349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Clr>
                <a:srgbClr val="00B050"/>
              </a:buClr>
              <a:buSzPct val="85000"/>
              <a:buFont typeface="Wingdings" panose="05000000000000000000" pitchFamily="2" charset="2"/>
              <a:buChar char="n"/>
              <a:defRPr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>
              <a:lnSpc>
                <a:spcPct val="150000"/>
              </a:lnSpc>
              <a:buClr>
                <a:srgbClr val="00B05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lnSpc>
                <a:spcPct val="150000"/>
              </a:lnSpc>
              <a:buClr>
                <a:srgbClr val="00B050"/>
              </a:buClr>
              <a:buSzPct val="80000"/>
              <a:defRPr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lnSpc>
                <a:spcPct val="150000"/>
              </a:lnSpc>
              <a:defRPr sz="1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lnSpc>
                <a:spcPct val="150000"/>
              </a:lnSpc>
              <a:defRPr sz="1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4"/>
          <p:cNvSpPr/>
          <p:nvPr userDrawn="1"/>
        </p:nvSpPr>
        <p:spPr>
          <a:xfrm>
            <a:off x="0" y="1287463"/>
            <a:ext cx="6156325" cy="53975"/>
          </a:xfrm>
          <a:prstGeom prst="rect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grpSp>
        <p:nvGrpSpPr>
          <p:cNvPr id="8" name="组合 16"/>
          <p:cNvGrpSpPr>
            <a:grpSpLocks/>
          </p:cNvGrpSpPr>
          <p:nvPr userDrawn="1"/>
        </p:nvGrpSpPr>
        <p:grpSpPr bwMode="auto">
          <a:xfrm>
            <a:off x="250825" y="6361113"/>
            <a:ext cx="8896350" cy="312737"/>
            <a:chOff x="250825" y="6361583"/>
            <a:chExt cx="8896435" cy="311491"/>
          </a:xfrm>
        </p:grpSpPr>
        <p:pic>
          <p:nvPicPr>
            <p:cNvPr id="9" name="Picture 13" descr="标志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825" y="6384634"/>
              <a:ext cx="237529" cy="288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10"/>
            <p:cNvSpPr txBox="1"/>
            <p:nvPr userDrawn="1"/>
          </p:nvSpPr>
          <p:spPr>
            <a:xfrm>
              <a:off x="611191" y="6361583"/>
              <a:ext cx="8064577" cy="3083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209E7D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广西中医药大学瑞康临床医学院</a:t>
              </a:r>
              <a:endParaRPr lang="zh-CN" altLang="en-US" sz="1400" dirty="0">
                <a:solidFill>
                  <a:srgbClr val="75E78B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1" name="矩形 14"/>
            <p:cNvSpPr/>
            <p:nvPr userDrawn="1"/>
          </p:nvSpPr>
          <p:spPr>
            <a:xfrm flipV="1">
              <a:off x="3386168" y="6500726"/>
              <a:ext cx="5761092" cy="25299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</p:grpSp>
      <p:sp>
        <p:nvSpPr>
          <p:cNvPr id="12" name="Text Box 12"/>
          <p:cNvSpPr txBox="1">
            <a:spLocks noChangeArrowheads="1"/>
          </p:cNvSpPr>
          <p:nvPr userDrawn="1"/>
        </p:nvSpPr>
        <p:spPr bwMode="auto">
          <a:xfrm>
            <a:off x="5075238" y="168275"/>
            <a:ext cx="40338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  林寿宁  </a:t>
            </a:r>
            <a:r>
              <a:rPr lang="en-US" altLang="zh-CN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·  《</a:t>
            </a:r>
            <a:r>
              <a:rPr lang="zh-CN" altLang="en-US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临床思维与技能</a:t>
            </a:r>
            <a:r>
              <a:rPr lang="en-US" altLang="zh-CN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》</a:t>
            </a:r>
            <a:r>
              <a:rPr lang="zh-CN" altLang="en-US" sz="1400" b="1" dirty="0">
                <a:solidFill>
                  <a:srgbClr val="209E7D"/>
                </a:solidFill>
                <a:latin typeface="+mn-lt"/>
                <a:ea typeface="楷体" pitchFamily="49" charset="-122"/>
              </a:rPr>
              <a:t>课程说明与布置</a:t>
            </a:r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374848" y="332656"/>
            <a:ext cx="8229600" cy="882104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6" name="内容占位符 2"/>
          <p:cNvSpPr>
            <a:spLocks noGrp="1"/>
          </p:cNvSpPr>
          <p:nvPr>
            <p:ph idx="1"/>
          </p:nvPr>
        </p:nvSpPr>
        <p:spPr>
          <a:xfrm>
            <a:off x="539552" y="2011808"/>
            <a:ext cx="3528392" cy="42057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Clr>
                <a:srgbClr val="00B050"/>
              </a:buClr>
              <a:buSzPct val="85000"/>
              <a:buFont typeface="Wingdings" panose="05000000000000000000" pitchFamily="2" charset="2"/>
              <a:buChar char="n"/>
              <a:defRPr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>
              <a:lnSpc>
                <a:spcPct val="150000"/>
              </a:lnSpc>
              <a:buClr>
                <a:srgbClr val="00B05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lnSpc>
                <a:spcPct val="150000"/>
              </a:lnSpc>
              <a:buClr>
                <a:srgbClr val="00B050"/>
              </a:buClr>
              <a:buSzPct val="80000"/>
              <a:defRPr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lnSpc>
                <a:spcPct val="150000"/>
              </a:lnSpc>
              <a:defRPr sz="1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lnSpc>
                <a:spcPct val="150000"/>
              </a:lnSpc>
              <a:defRPr sz="1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2" name="内容占位符 2"/>
          <p:cNvSpPr>
            <a:spLocks noGrp="1"/>
          </p:cNvSpPr>
          <p:nvPr>
            <p:ph idx="10"/>
          </p:nvPr>
        </p:nvSpPr>
        <p:spPr>
          <a:xfrm>
            <a:off x="4788024" y="2007494"/>
            <a:ext cx="3528392" cy="421007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Clr>
                <a:srgbClr val="00B050"/>
              </a:buClr>
              <a:buSzPct val="85000"/>
              <a:buFont typeface="Wingdings" panose="05000000000000000000" pitchFamily="2" charset="2"/>
              <a:buChar char="n"/>
              <a:defRPr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>
              <a:lnSpc>
                <a:spcPct val="150000"/>
              </a:lnSpc>
              <a:buClr>
                <a:srgbClr val="00B05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lnSpc>
                <a:spcPct val="150000"/>
              </a:lnSpc>
              <a:buClr>
                <a:srgbClr val="00B050"/>
              </a:buClr>
              <a:buSzPct val="80000"/>
              <a:defRPr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lnSpc>
                <a:spcPct val="150000"/>
              </a:lnSpc>
              <a:defRPr sz="1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lnSpc>
                <a:spcPct val="150000"/>
              </a:lnSpc>
              <a:defRPr sz="1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6" name="内容占位符 25"/>
          <p:cNvSpPr>
            <a:spLocks noGrp="1"/>
          </p:cNvSpPr>
          <p:nvPr>
            <p:ph sz="quarter" idx="11"/>
          </p:nvPr>
        </p:nvSpPr>
        <p:spPr>
          <a:xfrm>
            <a:off x="539750" y="1484313"/>
            <a:ext cx="3527425" cy="403225"/>
          </a:xfrm>
        </p:spPr>
        <p:txBody>
          <a:bodyPr/>
          <a:lstStyle>
            <a:lvl1pPr marL="342900" indent="-342900">
              <a:buClr>
                <a:srgbClr val="00B050"/>
              </a:buClr>
              <a:buFont typeface="Wingdings" panose="05000000000000000000" pitchFamily="2" charset="2"/>
              <a:buChar char="n"/>
              <a:defRPr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27" name="内容占位符 25"/>
          <p:cNvSpPr>
            <a:spLocks noGrp="1"/>
          </p:cNvSpPr>
          <p:nvPr>
            <p:ph sz="quarter" idx="12"/>
          </p:nvPr>
        </p:nvSpPr>
        <p:spPr>
          <a:xfrm>
            <a:off x="4788991" y="1465709"/>
            <a:ext cx="3527425" cy="403225"/>
          </a:xfrm>
        </p:spPr>
        <p:txBody>
          <a:bodyPr/>
          <a:lstStyle>
            <a:lvl1pPr marL="342900" indent="-342900">
              <a:buClr>
                <a:srgbClr val="00B050"/>
              </a:buClr>
              <a:buFont typeface="Wingdings" panose="05000000000000000000" pitchFamily="2" charset="2"/>
              <a:buChar char="n"/>
              <a:defRPr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92250" y="2868613"/>
            <a:ext cx="6157913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A6238-811A-428D-8DF0-FE8EFE63F94E}" type="datetimeFigureOut">
              <a:rPr lang="zh-CN" altLang="en-US"/>
              <a:pPr>
                <a:defRPr/>
              </a:pPr>
              <a:t>2016/9/24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8B45B-D530-4E7C-8978-7645F596FA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39F80BA-5553-4C30-8823-F800299C49D8}" type="datetimeFigureOut">
              <a:rPr lang="zh-CN" altLang="en-US"/>
              <a:pPr>
                <a:defRPr/>
              </a:pPr>
              <a:t>2016/9/24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B8BEBBB-7E9A-4C36-B67B-F748040FBE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kczx.gxtcmu.edu.cn/G2S/Showsystem/Index.aspx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6" descr="DSC_1454_副本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5" y="-214313"/>
            <a:ext cx="970915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4213" y="1022350"/>
            <a:ext cx="7772400" cy="1470025"/>
          </a:xfr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4400" dirty="0" smtClean="0">
                <a:solidFill>
                  <a:srgbClr val="75E78B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4400" dirty="0" smtClean="0">
                <a:solidFill>
                  <a:srgbClr val="75E78B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临床思维与技能</a:t>
            </a:r>
            <a:r>
              <a:rPr lang="en-US" altLang="zh-CN" sz="4400" dirty="0" smtClean="0">
                <a:solidFill>
                  <a:srgbClr val="75E78B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》</a:t>
            </a:r>
            <a:br>
              <a:rPr lang="en-US" altLang="zh-CN" sz="4400" dirty="0" smtClean="0">
                <a:solidFill>
                  <a:srgbClr val="75E78B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</a:br>
            <a:r>
              <a:rPr lang="zh-CN" altLang="en-US" sz="4400" dirty="0" smtClean="0">
                <a:solidFill>
                  <a:srgbClr val="75E78B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课程说明与授课安排</a:t>
            </a:r>
            <a:endParaRPr lang="zh-CN" altLang="en-US" sz="4400" dirty="0">
              <a:solidFill>
                <a:srgbClr val="75E78B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广西中医药大学瑞康临床医学院</a:t>
            </a:r>
            <a:endParaRPr lang="en-US" altLang="zh-CN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内科学教研室  主任</a:t>
            </a:r>
            <a:endParaRPr lang="en-US" altLang="zh-CN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林 寿 宁  教授</a:t>
            </a:r>
            <a:endParaRPr lang="zh-CN" alt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华文行楷" panose="0201080004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08175" y="4941888"/>
            <a:ext cx="532765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446088" y="242888"/>
            <a:ext cx="8229600" cy="88265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3600" dirty="0" smtClean="0"/>
              <a:t>内容提要 </a:t>
            </a:r>
            <a:endParaRPr lang="zh-CN" altLang="en-US" sz="3600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2032000"/>
            <a:ext cx="7848600" cy="2909888"/>
          </a:xfrm>
        </p:spPr>
        <p:txBody>
          <a:bodyPr/>
          <a:lstStyle/>
          <a:p>
            <a:pPr eaLnBrk="1" hangingPunct="1">
              <a:lnSpc>
                <a:spcPct val="250000"/>
              </a:lnSpc>
              <a:defRPr/>
            </a:pPr>
            <a:r>
              <a:rPr lang="en-US" altLang="zh-CN" dirty="0" smtClean="0"/>
              <a:t>《</a:t>
            </a:r>
            <a:r>
              <a:rPr lang="zh-CN" altLang="en-US" dirty="0" smtClean="0"/>
              <a:t>临床思维与技能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课程说明</a:t>
            </a:r>
            <a:endParaRPr lang="en-US" altLang="zh-CN" dirty="0" smtClean="0"/>
          </a:p>
          <a:p>
            <a:pPr eaLnBrk="1" hangingPunct="1">
              <a:lnSpc>
                <a:spcPct val="250000"/>
              </a:lnSpc>
              <a:defRPr/>
            </a:pPr>
            <a:r>
              <a:rPr lang="en-US" altLang="zh-CN" dirty="0" smtClean="0"/>
              <a:t>《</a:t>
            </a:r>
            <a:r>
              <a:rPr lang="zh-CN" altLang="en-US" dirty="0" smtClean="0"/>
              <a:t>临床思维与技能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本学期课程安排与布置</a:t>
            </a:r>
            <a:endParaRPr lang="en-US" altLang="zh-CN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《</a:t>
            </a:r>
            <a:r>
              <a:rPr lang="zh-CN" altLang="en-US" dirty="0" smtClean="0"/>
              <a:t>临床思维与技能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课程说明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39750" y="1989138"/>
            <a:ext cx="7848600" cy="2332037"/>
          </a:xfrm>
        </p:spPr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zh-CN" altLang="en-US" dirty="0" smtClean="0"/>
              <a:t>这是一门什么课程？</a:t>
            </a:r>
            <a:endParaRPr lang="en-US" altLang="zh-CN" dirty="0" smtClean="0"/>
          </a:p>
          <a:p>
            <a:pPr eaLnBrk="1" hangingPunct="1">
              <a:lnSpc>
                <a:spcPct val="200000"/>
              </a:lnSpc>
              <a:defRPr/>
            </a:pPr>
            <a:r>
              <a:rPr lang="zh-CN" altLang="en-US" dirty="0" smtClean="0"/>
              <a:t>这门课程怎么上</a:t>
            </a:r>
            <a:r>
              <a:rPr lang="zh-CN" altLang="en-US" dirty="0"/>
              <a:t>？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/>
              <a:t>《</a:t>
            </a:r>
            <a:r>
              <a:rPr lang="zh-CN" altLang="en-US" dirty="0"/>
              <a:t>临床思维与技能</a:t>
            </a:r>
            <a:r>
              <a:rPr lang="en-US" altLang="zh-CN" dirty="0" smtClean="0"/>
              <a:t>》</a:t>
            </a:r>
            <a:r>
              <a:rPr lang="zh-CN" altLang="en-US" dirty="0"/>
              <a:t>是一门什么课程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2620962"/>
          </a:xfrm>
        </p:spPr>
        <p:txBody>
          <a:bodyPr/>
          <a:lstStyle/>
          <a:p>
            <a:pPr eaLnBrk="1" hangingPunct="1">
              <a:lnSpc>
                <a:spcPct val="200000"/>
              </a:lnSpc>
              <a:defRPr/>
            </a:pPr>
            <a:r>
              <a:rPr lang="en-US" altLang="zh-CN" dirty="0"/>
              <a:t>《</a:t>
            </a:r>
            <a:r>
              <a:rPr lang="zh-CN" altLang="en-US" dirty="0"/>
              <a:t>临床思维与技能</a:t>
            </a:r>
            <a:r>
              <a:rPr lang="en-US" altLang="zh-CN" dirty="0" smtClean="0"/>
              <a:t>》</a:t>
            </a:r>
            <a:r>
              <a:rPr lang="zh-CN" altLang="en-US" dirty="0" smtClean="0"/>
              <a:t>是一门培训临床思维与临床技能的课程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什么是临床思维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600200"/>
            <a:ext cx="7848600" cy="4060825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zh-CN" altLang="en-US" dirty="0"/>
              <a:t>临床思维就是医学上的逻辑思维。</a:t>
            </a:r>
          </a:p>
          <a:p>
            <a:pPr eaLnBrk="1" hangingPunct="1">
              <a:defRPr/>
            </a:pPr>
            <a:r>
              <a:rPr lang="zh-CN" altLang="en-US" dirty="0"/>
              <a:t>临床思维，是医生运用医学理论知识，对疾病现象进行合理的分析归纳，作出诊断、处理的思考过程。</a:t>
            </a:r>
          </a:p>
          <a:p>
            <a:pPr eaLnBrk="1" hangingPunct="1">
              <a:defRPr/>
            </a:pPr>
            <a:r>
              <a:rPr lang="zh-CN" altLang="en-US" dirty="0"/>
              <a:t>临床思维主要体现在对收集到的资料，进行科学的临床分析，要</a:t>
            </a:r>
            <a:r>
              <a:rPr lang="zh-CN" altLang="en-US" dirty="0" smtClean="0"/>
              <a:t>求医生在</a:t>
            </a:r>
            <a:r>
              <a:rPr lang="zh-CN" altLang="en-US" dirty="0"/>
              <a:t>繁杂的事物中透过现象看本质，分清主次，抓主要矛盾，解决关键问题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收集临床资料，诊断与治疗患者的思考过程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由于疾病的发生与处理是有逻辑关系的，所以医生诊断与思考的过程也应该是有逻辑的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疾病的发生与诊治是有一定规律的，因此医生的思维也应当具有规律性</a:t>
            </a:r>
            <a:endParaRPr lang="en-US" altLang="zh-CN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我们的任务，就是与同学们一起</a:t>
            </a:r>
            <a:r>
              <a:rPr lang="zh-CN" altLang="en-US" dirty="0" smtClean="0"/>
              <a:t>寻找、探讨这些规律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这就是临床思维的培训过程，也是我们课程的过程</a:t>
            </a:r>
            <a:endParaRPr lang="zh-CN" altLang="en-US" dirty="0"/>
          </a:p>
          <a:p>
            <a:pPr eaLnBrk="1" hangingPunct="1">
              <a:defRPr/>
            </a:pP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关于临床技能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zh-CN" altLang="en-US" smtClean="0"/>
              <a:t>临床医学是实践性学科，医学生的培养不仅要有扎实的理论基础，更需要通过实践累积临床处理能力。这种能力分散到各个临床场景成为实践技能。实践技能是在复杂临床环境中解决和处理临床问题的重要步骤</a:t>
            </a:r>
            <a:endParaRPr lang="en-US" altLang="zh-CN" smtClean="0"/>
          </a:p>
          <a:p>
            <a:pPr eaLnBrk="1" hangingPunct="1">
              <a:defRPr/>
            </a:pPr>
            <a:r>
              <a:rPr lang="zh-CN" altLang="en-US" smtClean="0"/>
              <a:t>我们这里讲的临床技能，主要是指医生在医疗活动中的动手能力、操作能力，即临床操作技能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我们没有医学知识，如何学习？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492625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zh-CN" altLang="en-US" dirty="0"/>
              <a:t>课程设置</a:t>
            </a:r>
            <a:r>
              <a:rPr lang="zh-CN" altLang="en-US" dirty="0" smtClean="0"/>
              <a:t>背景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本课程开设，是医学</a:t>
            </a:r>
            <a:r>
              <a:rPr lang="zh-CN" altLang="en-US" dirty="0"/>
              <a:t>生“三早”教育（早期接触社会、早期接触临床与早期接触科研教育）的需要。也是当前医学生教学多临床实践的需要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现代医学教育，提倡“三早”，提倡多临床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 smtClean="0"/>
              <a:t>边学习</a:t>
            </a:r>
            <a:r>
              <a:rPr lang="zh-CN" altLang="en-US" dirty="0"/>
              <a:t>，边成长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 smtClean="0"/>
              <a:t>我们相信同学们的学习能力，并协助大家尽快进入学习状态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我们</a:t>
            </a:r>
            <a:r>
              <a:rPr lang="zh-CN" altLang="en-US" dirty="0"/>
              <a:t>将</a:t>
            </a:r>
            <a:r>
              <a:rPr lang="zh-CN" altLang="en-US" dirty="0" smtClean="0"/>
              <a:t>在今后的课程学习中，随着同学们医学理论与知识的全面学习，与大家一起共同进步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课程</a:t>
            </a:r>
            <a:r>
              <a:rPr lang="zh-CN" altLang="en-US" dirty="0"/>
              <a:t>设置</a:t>
            </a:r>
            <a:r>
              <a:rPr lang="zh-CN" altLang="en-US" dirty="0" smtClean="0"/>
              <a:t>介绍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39750" y="1700213"/>
            <a:ext cx="7848600" cy="3773487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zh-CN" altLang="en-US" dirty="0" smtClean="0"/>
              <a:t>本</a:t>
            </a:r>
            <a:r>
              <a:rPr lang="zh-CN" altLang="en-US" dirty="0"/>
              <a:t>课程教学跨度大，共</a:t>
            </a:r>
            <a:r>
              <a:rPr lang="zh-CN" altLang="en-US" dirty="0" smtClean="0"/>
              <a:t>需四个</a:t>
            </a:r>
            <a:r>
              <a:rPr lang="zh-CN" altLang="en-US" dirty="0"/>
              <a:t>学年</a:t>
            </a:r>
            <a:r>
              <a:rPr lang="zh-CN" altLang="en-US" dirty="0" smtClean="0"/>
              <a:t>完成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其中</a:t>
            </a:r>
            <a:r>
              <a:rPr lang="zh-CN" altLang="en-US" dirty="0"/>
              <a:t>又分为二个阶段（部分</a:t>
            </a:r>
            <a:r>
              <a:rPr lang="zh-CN" altLang="en-US" dirty="0" smtClean="0"/>
              <a:t>），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第一阶段为</a:t>
            </a:r>
            <a:r>
              <a:rPr lang="zh-CN" altLang="en-US" dirty="0"/>
              <a:t>临床思维培训，主要在第一、二学年</a:t>
            </a:r>
            <a:r>
              <a:rPr lang="zh-CN" altLang="en-US" dirty="0" smtClean="0"/>
              <a:t>进行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第二阶段为</a:t>
            </a:r>
            <a:r>
              <a:rPr lang="zh-CN" altLang="en-US" dirty="0"/>
              <a:t>临床技能训练，安排在第三、四学年</a:t>
            </a:r>
            <a:r>
              <a:rPr lang="zh-CN" altLang="en-US" dirty="0" smtClean="0"/>
              <a:t>开展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第一阶段，临床思维培训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将通过对一些临床</a:t>
            </a:r>
            <a:r>
              <a:rPr lang="zh-CN" altLang="en-US" dirty="0"/>
              <a:t>症状、体征及疾病的学习</a:t>
            </a:r>
            <a:r>
              <a:rPr lang="zh-CN" altLang="en-US" dirty="0" smtClean="0"/>
              <a:t>思考、讨论，来逐渐培养同学们的临床思维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第一阶段上课（教学）方式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PBL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Problem-based Learning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）教学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即以“问题为导向的学习”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具体方法是，老师以案例及问题的形式布置课程学习内容，学生查找资料自学，小组讨论，达到学习目的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对</a:t>
            </a:r>
            <a:r>
              <a:rPr lang="en-US" altLang="zh-CN" dirty="0" smtClean="0"/>
              <a:t>PBL</a:t>
            </a:r>
            <a:r>
              <a:rPr lang="zh-CN" altLang="en-US" dirty="0" smtClean="0"/>
              <a:t>教学模式的解释</a:t>
            </a:r>
            <a:r>
              <a:rPr lang="zh-CN" altLang="en-US" sz="2800" dirty="0" smtClean="0"/>
              <a:t>（十分重要！）</a:t>
            </a:r>
            <a:endParaRPr lang="zh-CN" altLang="en-US" sz="2800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altLang="zh-CN" dirty="0"/>
              <a:t>PBL</a:t>
            </a:r>
            <a:r>
              <a:rPr lang="zh-CN" altLang="en-US" dirty="0"/>
              <a:t>教学，是基于现实世界的以学生为中心的教育方式。</a:t>
            </a:r>
          </a:p>
          <a:p>
            <a:pPr eaLnBrk="1" hangingPunct="1">
              <a:defRPr/>
            </a:pPr>
            <a:r>
              <a:rPr lang="en-US" altLang="zh-CN" dirty="0"/>
              <a:t>PBL </a:t>
            </a:r>
            <a:r>
              <a:rPr lang="zh-CN" altLang="en-US" dirty="0"/>
              <a:t>强调以学生的主动学习为主，而不是传统教学中的以教师讲授为主。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以问题为导向的教学方法，运用在临床医学中是以病例为先导，以问题为基础，以学生为主体，以教师为导向的启发式教育，以培养学生的能力为教学目标。</a:t>
            </a:r>
            <a:endParaRPr lang="en-US" altLang="zh-CN" dirty="0"/>
          </a:p>
          <a:p>
            <a:pPr eaLnBrk="1" hangingPunct="1">
              <a:defRPr/>
            </a:pPr>
            <a:r>
              <a:rPr lang="en-US" altLang="zh-CN" dirty="0"/>
              <a:t>PBL</a:t>
            </a:r>
            <a:r>
              <a:rPr lang="zh-CN" altLang="en-US" dirty="0"/>
              <a:t>教学法的精髓在于发挥问题对学习过程的指导作用，调动学生的主动性和积极性。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zh-CN" sz="6600" dirty="0" smtClean="0">
                <a:latin typeface="华文行楷" pitchFamily="2" charset="-122"/>
                <a:ea typeface="华文行楷" pitchFamily="2" charset="-122"/>
              </a:rPr>
              <a:t>What is PBL</a:t>
            </a:r>
            <a:endParaRPr lang="en-US" altLang="zh-CN" sz="66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  <a:defRPr/>
            </a:pPr>
            <a:r>
              <a:rPr lang="en-US" altLang="zh-CN" dirty="0" smtClean="0"/>
              <a:t>          </a:t>
            </a:r>
            <a:r>
              <a:rPr lang="zh-CN" altLang="en-US" dirty="0" smtClean="0"/>
              <a:t>把学习置于复杂的、有意义的问题</a:t>
            </a:r>
            <a:r>
              <a:rPr lang="zh-CN" altLang="en-US" dirty="0" smtClean="0">
                <a:solidFill>
                  <a:srgbClr val="CC3300"/>
                </a:solidFill>
              </a:rPr>
              <a:t>情境</a:t>
            </a:r>
            <a:r>
              <a:rPr lang="zh-CN" altLang="en-US" dirty="0" smtClean="0"/>
              <a:t>之中，以</a:t>
            </a:r>
            <a:r>
              <a:rPr lang="zh-CN" altLang="en-US" dirty="0" smtClean="0">
                <a:solidFill>
                  <a:srgbClr val="CC3300"/>
                </a:solidFill>
              </a:rPr>
              <a:t>小组讨论</a:t>
            </a:r>
            <a:r>
              <a:rPr lang="zh-CN" altLang="en-US" dirty="0" smtClean="0"/>
              <a:t>的形式，让学习者通过</a:t>
            </a:r>
            <a:r>
              <a:rPr lang="zh-CN" altLang="en-US" dirty="0" smtClean="0">
                <a:solidFill>
                  <a:srgbClr val="CC3300"/>
                </a:solidFill>
              </a:rPr>
              <a:t>自主探究和合作</a:t>
            </a:r>
            <a:r>
              <a:rPr lang="zh-CN" altLang="en-US" dirty="0" smtClean="0"/>
              <a:t>来解决问题，从而学习和掌握隐含于问题背后的科学知识，培养</a:t>
            </a:r>
            <a:r>
              <a:rPr lang="zh-CN" altLang="en-US" dirty="0" smtClean="0">
                <a:solidFill>
                  <a:srgbClr val="CC3300"/>
                </a:solidFill>
              </a:rPr>
              <a:t>自主学习</a:t>
            </a:r>
            <a:r>
              <a:rPr lang="zh-CN" altLang="en-US" dirty="0" smtClean="0"/>
              <a:t>和</a:t>
            </a:r>
            <a:r>
              <a:rPr lang="zh-CN" altLang="en-US" dirty="0" smtClean="0">
                <a:solidFill>
                  <a:srgbClr val="CC3300"/>
                </a:solidFill>
              </a:rPr>
              <a:t>终身学习</a:t>
            </a:r>
            <a:r>
              <a:rPr lang="zh-CN" altLang="en-US" dirty="0" smtClean="0"/>
              <a:t>的意识和能力。 </a:t>
            </a:r>
          </a:p>
        </p:txBody>
      </p:sp>
      <p:pic>
        <p:nvPicPr>
          <p:cNvPr id="19459" name="Picture 4" descr="question_pop_up_from_box_rotate_hg_cl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12995">
            <a:off x="7358063" y="4868863"/>
            <a:ext cx="129381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Line 3"/>
          <p:cNvSpPr>
            <a:spLocks noChangeShapeType="1"/>
          </p:cNvSpPr>
          <p:nvPr/>
        </p:nvSpPr>
        <p:spPr bwMode="auto">
          <a:xfrm>
            <a:off x="4572000" y="4652963"/>
            <a:ext cx="0" cy="285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zh-CN" altLang="en-US"/>
          </a:p>
        </p:txBody>
      </p:sp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1905000" y="1484313"/>
            <a:ext cx="5334000" cy="4000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</a:rPr>
              <a:t>导言 </a:t>
            </a:r>
            <a:r>
              <a:rPr lang="en-US" altLang="zh-CN" sz="2000" b="1">
                <a:solidFill>
                  <a:srgbClr val="000000"/>
                </a:solidFill>
              </a:rPr>
              <a:t>(</a:t>
            </a:r>
            <a:r>
              <a:rPr lang="en-US" altLang="zh-CN" sz="2000" b="1">
                <a:solidFill>
                  <a:srgbClr val="000000"/>
                </a:solidFill>
                <a:latin typeface="Times New Roman" pitchFamily="18" charset="0"/>
              </a:rPr>
              <a:t>PBL</a:t>
            </a:r>
            <a:r>
              <a:rPr lang="zh-CN" altLang="en-US" sz="2000" b="1">
                <a:solidFill>
                  <a:srgbClr val="000000"/>
                </a:solidFill>
              </a:rPr>
              <a:t>简介</a:t>
            </a:r>
            <a:r>
              <a:rPr lang="en-US" altLang="zh-CN" sz="2000" b="1">
                <a:solidFill>
                  <a:srgbClr val="000000"/>
                </a:solidFill>
              </a:rPr>
              <a:t>)</a:t>
            </a:r>
            <a:r>
              <a:rPr lang="zh-CN" altLang="en-US" sz="2000" b="1">
                <a:solidFill>
                  <a:srgbClr val="000000"/>
                </a:solidFill>
              </a:rPr>
              <a:t>；建立规则</a:t>
            </a:r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2971800" y="2205038"/>
            <a:ext cx="3200400" cy="406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rgbClr val="000000"/>
                </a:solidFill>
                <a:latin typeface="Times New Roman" pitchFamily="18" charset="0"/>
              </a:rPr>
              <a:t>“</a:t>
            </a:r>
            <a:r>
              <a:rPr lang="zh-CN" altLang="en-US" sz="2000" b="1">
                <a:solidFill>
                  <a:srgbClr val="000000"/>
                </a:solidFill>
              </a:rPr>
              <a:t>认识病人”</a:t>
            </a:r>
            <a:endParaRPr lang="en-GB" altLang="zh-CN" sz="2000" b="1">
              <a:solidFill>
                <a:srgbClr val="000000"/>
              </a:solidFill>
            </a:endParaRP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1546225" y="3933825"/>
            <a:ext cx="6121400" cy="7270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457200" indent="-457200" algn="ctr">
              <a:lnSpc>
                <a:spcPct val="50000"/>
              </a:lnSpc>
              <a:spcBef>
                <a:spcPct val="50000"/>
              </a:spcBef>
            </a:pPr>
            <a:endParaRPr lang="en-US" altLang="zh-CN" sz="200">
              <a:solidFill>
                <a:srgbClr val="000000"/>
              </a:solidFill>
              <a:latin typeface="Times New Roman" pitchFamily="18" charset="0"/>
            </a:endParaRPr>
          </a:p>
          <a:p>
            <a:pPr marL="457200" indent="-457200"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</a:rPr>
              <a:t>解决问题</a:t>
            </a:r>
          </a:p>
          <a:p>
            <a:pPr marL="457200" indent="-457200"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</a:rPr>
              <a:t>掌握临床背景下的基础知识和基本原理</a:t>
            </a:r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2057400" y="4941888"/>
            <a:ext cx="5080000" cy="120808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en-US" altLang="zh-CN" sz="100">
              <a:solidFill>
                <a:srgbClr val="000000"/>
              </a:solidFill>
              <a:latin typeface="Times New Roman" pitchFamily="18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zh-CN" altLang="en-US" sz="2000" b="1">
                <a:solidFill>
                  <a:srgbClr val="000000"/>
                </a:solidFill>
              </a:rPr>
              <a:t>评价与反馈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rgbClr val="000000"/>
                </a:solidFill>
              </a:rPr>
              <a:t>(</a:t>
            </a:r>
            <a:r>
              <a:rPr lang="zh-CN" altLang="en-US" sz="2000" b="1">
                <a:solidFill>
                  <a:srgbClr val="000000"/>
                </a:solidFill>
              </a:rPr>
              <a:t>学生自评、互评、评价导师</a:t>
            </a:r>
            <a:r>
              <a:rPr lang="en-US" altLang="zh-CN" sz="2000" b="1">
                <a:solidFill>
                  <a:srgbClr val="000000"/>
                </a:solidFill>
              </a:rPr>
              <a:t>)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rgbClr val="000000"/>
                </a:solidFill>
              </a:rPr>
              <a:t>(</a:t>
            </a:r>
            <a:r>
              <a:rPr lang="zh-CN" altLang="en-US" sz="2000" b="1">
                <a:solidFill>
                  <a:srgbClr val="000000"/>
                </a:solidFill>
              </a:rPr>
              <a:t>导师评价学生及小组</a:t>
            </a:r>
            <a:r>
              <a:rPr lang="en-US" altLang="zh-CN" sz="2000" b="1">
                <a:solidFill>
                  <a:srgbClr val="000000"/>
                </a:solidFill>
              </a:rPr>
              <a:t>)</a:t>
            </a:r>
            <a:endParaRPr lang="en-GB" altLang="zh-CN" sz="2000" b="1">
              <a:solidFill>
                <a:srgbClr val="000000"/>
              </a:solidFill>
            </a:endParaRPr>
          </a:p>
        </p:txBody>
      </p:sp>
      <p:sp>
        <p:nvSpPr>
          <p:cNvPr id="20486" name="Text Box 8"/>
          <p:cNvSpPr txBox="1">
            <a:spLocks noChangeArrowheads="1"/>
          </p:cNvSpPr>
          <p:nvPr/>
        </p:nvSpPr>
        <p:spPr bwMode="auto">
          <a:xfrm>
            <a:off x="2465388" y="2924175"/>
            <a:ext cx="4267200" cy="46672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rgbClr val="A50021"/>
                </a:solidFill>
              </a:rPr>
              <a:t>反复讨论病例的互动过程</a:t>
            </a:r>
          </a:p>
        </p:txBody>
      </p:sp>
      <p:sp>
        <p:nvSpPr>
          <p:cNvPr id="20487" name="Line 9"/>
          <p:cNvSpPr>
            <a:spLocks noChangeShapeType="1"/>
          </p:cNvSpPr>
          <p:nvPr/>
        </p:nvSpPr>
        <p:spPr bwMode="auto">
          <a:xfrm>
            <a:off x="4572000" y="2636838"/>
            <a:ext cx="0" cy="285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zh-CN" altLang="en-US"/>
          </a:p>
        </p:txBody>
      </p:sp>
      <p:sp>
        <p:nvSpPr>
          <p:cNvPr id="20488" name="Line 10"/>
          <p:cNvSpPr>
            <a:spLocks noChangeShapeType="1"/>
          </p:cNvSpPr>
          <p:nvPr/>
        </p:nvSpPr>
        <p:spPr bwMode="auto">
          <a:xfrm>
            <a:off x="4572000" y="1919288"/>
            <a:ext cx="0" cy="285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zh-CN" altLang="en-US"/>
          </a:p>
        </p:txBody>
      </p:sp>
      <p:sp>
        <p:nvSpPr>
          <p:cNvPr id="20489" name="AutoShape 11"/>
          <p:cNvSpPr>
            <a:spLocks noChangeArrowheads="1"/>
          </p:cNvSpPr>
          <p:nvPr/>
        </p:nvSpPr>
        <p:spPr bwMode="auto">
          <a:xfrm rot="5400000" flipV="1">
            <a:off x="4325938" y="3502025"/>
            <a:ext cx="533400" cy="330200"/>
          </a:xfrm>
          <a:prstGeom prst="notchedRightArrow">
            <a:avLst>
              <a:gd name="adj1" fmla="val 50000"/>
              <a:gd name="adj2" fmla="val 4038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zh-CN" altLang="en-US" sz="3200" b="1">
              <a:solidFill>
                <a:srgbClr val="000000"/>
              </a:solidFill>
              <a:ea typeface="黑体" pitchFamily="2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30188" y="314325"/>
            <a:ext cx="8229600" cy="8826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>
                <a:latin typeface="华文行楷" pitchFamily="2" charset="-122"/>
                <a:ea typeface="华文行楷" pitchFamily="2" charset="-122"/>
              </a:rPr>
              <a:t>PBL</a:t>
            </a:r>
            <a:r>
              <a:rPr lang="zh-CN" altLang="en-US" dirty="0">
                <a:latin typeface="华文行楷" pitchFamily="2" charset="-122"/>
                <a:ea typeface="华文行楷" pitchFamily="2" charset="-122"/>
              </a:rPr>
              <a:t>指导课的结构和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过程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5905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4000" dirty="0">
                <a:latin typeface="华文行楷" pitchFamily="2" charset="-122"/>
                <a:ea typeface="华文行楷" pitchFamily="2" charset="-122"/>
              </a:rPr>
              <a:t>PBL</a:t>
            </a:r>
            <a:r>
              <a:rPr lang="zh-CN" altLang="en-US" sz="4000" dirty="0">
                <a:latin typeface="华文行楷" pitchFamily="2" charset="-122"/>
                <a:ea typeface="华文行楷" pitchFamily="2" charset="-122"/>
              </a:rPr>
              <a:t>的特点和优势</a:t>
            </a:r>
            <a:endParaRPr lang="zh-CN" altLang="en-US" sz="4000" dirty="0" smtClean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7921625" cy="4637087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defRPr/>
            </a:pPr>
            <a:r>
              <a:rPr lang="zh-CN" altLang="en-US" dirty="0"/>
              <a:t>以学生为中心        </a:t>
            </a:r>
            <a:r>
              <a:rPr lang="zh-CN" altLang="en-US" dirty="0" smtClean="0"/>
              <a:t>     </a:t>
            </a:r>
            <a:r>
              <a:rPr lang="en-US" altLang="zh-CN" dirty="0" smtClean="0"/>
              <a:t>Student-centered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主动的自导式学习  </a:t>
            </a:r>
            <a:r>
              <a:rPr lang="zh-CN" altLang="en-US" dirty="0" smtClean="0"/>
              <a:t>   </a:t>
            </a:r>
            <a:r>
              <a:rPr lang="en-US" altLang="zh-CN" dirty="0"/>
              <a:t>Active and self-directed study</a:t>
            </a:r>
          </a:p>
          <a:p>
            <a:pPr eaLnBrk="1" hangingPunct="1">
              <a:defRPr/>
            </a:pPr>
            <a:r>
              <a:rPr lang="zh-CN" altLang="en-US" dirty="0" smtClean="0"/>
              <a:t>知识整合                      </a:t>
            </a:r>
            <a:r>
              <a:rPr lang="en-US" altLang="zh-CN" dirty="0" smtClean="0"/>
              <a:t>Integration across disciplines</a:t>
            </a:r>
          </a:p>
          <a:p>
            <a:pPr eaLnBrk="1" hangingPunct="1">
              <a:defRPr/>
            </a:pPr>
            <a:r>
              <a:rPr lang="zh-CN" altLang="en-US" dirty="0" smtClean="0"/>
              <a:t>早期接触临床             </a:t>
            </a:r>
            <a:r>
              <a:rPr lang="en-US" altLang="zh-CN" dirty="0" smtClean="0"/>
              <a:t>Early clinical exposure</a:t>
            </a:r>
          </a:p>
          <a:p>
            <a:pPr eaLnBrk="1" hangingPunct="1">
              <a:defRPr/>
            </a:pPr>
            <a:r>
              <a:rPr lang="zh-CN" altLang="en-US" dirty="0" smtClean="0"/>
              <a:t>医学人文的渗透         </a:t>
            </a:r>
            <a:r>
              <a:rPr lang="en-US" altLang="zh-CN" dirty="0" smtClean="0"/>
              <a:t>Connection with  humanities and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CN" dirty="0" smtClean="0"/>
              <a:t>                                              professionalism</a:t>
            </a:r>
          </a:p>
          <a:p>
            <a:pPr eaLnBrk="1" hangingPunct="1">
              <a:defRPr/>
            </a:pPr>
            <a:r>
              <a:rPr lang="zh-CN" altLang="en-US" dirty="0" smtClean="0"/>
              <a:t>鼓励批判性思维         </a:t>
            </a:r>
            <a:r>
              <a:rPr lang="en-US" altLang="zh-CN" dirty="0" smtClean="0"/>
              <a:t>Encourage critical thinking </a:t>
            </a:r>
          </a:p>
          <a:p>
            <a:pPr eaLnBrk="1" hangingPunct="1">
              <a:defRPr/>
            </a:pPr>
            <a:r>
              <a:rPr lang="zh-CN" altLang="en-US" dirty="0" smtClean="0"/>
              <a:t>培养临床推理能力    </a:t>
            </a:r>
            <a:r>
              <a:rPr lang="en-US" altLang="zh-CN" dirty="0" smtClean="0"/>
              <a:t>Enhance clinical reasoning</a:t>
            </a:r>
          </a:p>
          <a:p>
            <a:pPr eaLnBrk="1" hangingPunct="1">
              <a:defRPr/>
            </a:pPr>
            <a:r>
              <a:rPr lang="zh-CN" altLang="en-US" dirty="0" smtClean="0"/>
              <a:t>促进沟通与合作         </a:t>
            </a:r>
            <a:r>
              <a:rPr lang="en-US" altLang="zh-CN" dirty="0" smtClean="0"/>
              <a:t>Promote communication and teamwork </a:t>
            </a:r>
          </a:p>
          <a:p>
            <a:pPr eaLnBrk="1" hangingPunct="1">
              <a:defRPr/>
            </a:pPr>
            <a:r>
              <a:rPr lang="zh-CN" altLang="en-US" dirty="0" smtClean="0"/>
              <a:t>自我评价与反思         </a:t>
            </a:r>
            <a:r>
              <a:rPr lang="en-US" altLang="zh-CN" dirty="0" smtClean="0"/>
              <a:t>Stimulate reflection and self-assessment                                       </a:t>
            </a:r>
          </a:p>
        </p:txBody>
      </p:sp>
      <p:cxnSp>
        <p:nvCxnSpPr>
          <p:cNvPr id="21507" name="直接连接符 5"/>
          <p:cNvCxnSpPr>
            <a:cxnSpLocks noChangeShapeType="1"/>
          </p:cNvCxnSpPr>
          <p:nvPr/>
        </p:nvCxnSpPr>
        <p:spPr bwMode="auto">
          <a:xfrm>
            <a:off x="611188" y="2420938"/>
            <a:ext cx="7920037" cy="0"/>
          </a:xfrm>
          <a:prstGeom prst="line">
            <a:avLst/>
          </a:prstGeom>
          <a:noFill/>
          <a:ln w="19050" algn="ctr">
            <a:solidFill>
              <a:srgbClr val="E06804"/>
            </a:solidFill>
            <a:round/>
            <a:headEnd/>
            <a:tailEnd/>
          </a:ln>
        </p:spPr>
      </p:cxnSp>
      <p:cxnSp>
        <p:nvCxnSpPr>
          <p:cNvPr id="21508" name="直接连接符 6"/>
          <p:cNvCxnSpPr>
            <a:cxnSpLocks noChangeShapeType="1"/>
          </p:cNvCxnSpPr>
          <p:nvPr/>
        </p:nvCxnSpPr>
        <p:spPr bwMode="auto">
          <a:xfrm>
            <a:off x="611188" y="4221163"/>
            <a:ext cx="7920037" cy="0"/>
          </a:xfrm>
          <a:prstGeom prst="line">
            <a:avLst/>
          </a:prstGeom>
          <a:noFill/>
          <a:ln w="19050" algn="ctr">
            <a:solidFill>
              <a:srgbClr val="E06804"/>
            </a:solidFill>
            <a:round/>
            <a:headEnd/>
            <a:tailEnd/>
          </a:ln>
        </p:spPr>
      </p:cxnSp>
      <p:cxnSp>
        <p:nvCxnSpPr>
          <p:cNvPr id="21509" name="直接连接符 7"/>
          <p:cNvCxnSpPr>
            <a:cxnSpLocks noChangeShapeType="1"/>
          </p:cNvCxnSpPr>
          <p:nvPr/>
        </p:nvCxnSpPr>
        <p:spPr bwMode="auto">
          <a:xfrm>
            <a:off x="611188" y="5661025"/>
            <a:ext cx="7920037" cy="0"/>
          </a:xfrm>
          <a:prstGeom prst="line">
            <a:avLst/>
          </a:prstGeom>
          <a:noFill/>
          <a:ln w="19050" algn="ctr">
            <a:solidFill>
              <a:srgbClr val="E06804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 对</a:t>
            </a:r>
            <a:r>
              <a:rPr lang="en-US" altLang="zh-CN" dirty="0" smtClean="0"/>
              <a:t>PBL</a:t>
            </a:r>
            <a:r>
              <a:rPr lang="zh-CN" altLang="en-US" dirty="0" smtClean="0"/>
              <a:t>教学模式的归纳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dirty="0" smtClean="0"/>
              <a:t>老师布置讨论案例与讨论提示、并给予学习引导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学生自主学习为主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知识整合（学生可以在学习中接触多门学科知识）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上课形式为讨论课（分组讨论），每个案例（单元）安排</a:t>
            </a:r>
            <a:r>
              <a:rPr lang="en-US" altLang="zh-CN" sz="2400" dirty="0" smtClean="0"/>
              <a:t>3-4</a:t>
            </a:r>
            <a:r>
              <a:rPr lang="zh-CN" altLang="en-US" sz="2400" dirty="0" smtClean="0"/>
              <a:t>次前后互有联系的讨论，达到学习的目的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老师引导、观察、监督，一般不做讲授者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en-US" sz="2400" dirty="0" smtClean="0"/>
              <a:t>通过课程过程中的评价反馈学习情况</a:t>
            </a:r>
            <a:endParaRPr lang="en-US" altLang="zh-CN" sz="24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怎么分组？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全年级共四个班，其中一个班为小组学习讨论学习，其他班三全为大组班讨论学习。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/>
              <a:t>小组讨论班：</a:t>
            </a:r>
            <a:r>
              <a:rPr lang="zh-CN" altLang="en-US" dirty="0" smtClean="0"/>
              <a:t>分为</a:t>
            </a:r>
            <a:r>
              <a:rPr lang="en-US" altLang="zh-CN" dirty="0" smtClean="0"/>
              <a:t>9-10</a:t>
            </a:r>
            <a:r>
              <a:rPr lang="zh-CN" altLang="en-US" dirty="0" smtClean="0"/>
              <a:t>人为一</a:t>
            </a:r>
            <a:r>
              <a:rPr lang="zh-CN" altLang="en-US" dirty="0"/>
              <a:t>组，每组设组长、记录、助理各一人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/>
              <a:t>大班讨论班：每班按</a:t>
            </a:r>
            <a:r>
              <a:rPr lang="en-US" altLang="zh-CN" dirty="0"/>
              <a:t>10</a:t>
            </a:r>
            <a:r>
              <a:rPr lang="zh-CN" altLang="en-US" dirty="0"/>
              <a:t>人分为若干小组，每组设组长、记录、助理各一人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组内分工做什么？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539750" y="1744663"/>
            <a:ext cx="7848600" cy="2189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组长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记录员</a:t>
            </a:r>
            <a:endParaRPr lang="en-US" altLang="zh-CN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怎样上课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zh-CN" altLang="en-US" dirty="0" smtClean="0"/>
              <a:t>老师课前布置学习内容，一般为临床病例与讨论指导以及学习资源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学生根据学习内容自行查找学习资料自主学习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/>
              <a:t>上</a:t>
            </a:r>
            <a:r>
              <a:rPr lang="zh-CN" altLang="en-US" dirty="0" smtClean="0"/>
              <a:t>课时开展讨论，对学习的内容达成共识，或有问题下次讨论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以上反复几次（</a:t>
            </a:r>
            <a:r>
              <a:rPr lang="en-US" altLang="zh-CN" dirty="0" smtClean="0"/>
              <a:t>3-4</a:t>
            </a:r>
            <a:r>
              <a:rPr lang="zh-CN" altLang="en-US" dirty="0" smtClean="0"/>
              <a:t>次），直至解决问题，该次课结束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5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怎样上课</a:t>
            </a:r>
            <a:endParaRPr lang="zh-CN" altLang="en-US" dirty="0"/>
          </a:p>
        </p:txBody>
      </p:sp>
      <p:graphicFrame>
        <p:nvGraphicFramePr>
          <p:cNvPr id="12" name="内容占位符 11"/>
          <p:cNvGraphicFramePr>
            <a:graphicFrameLocks noGrp="1"/>
          </p:cNvGraphicFramePr>
          <p:nvPr>
            <p:ph idx="1"/>
          </p:nvPr>
        </p:nvGraphicFramePr>
        <p:xfrm>
          <a:off x="539750" y="2011363"/>
          <a:ext cx="3527425" cy="4206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内容占位符 11"/>
          <p:cNvGraphicFramePr>
            <a:graphicFrameLocks noGrp="1"/>
          </p:cNvGraphicFramePr>
          <p:nvPr>
            <p:ph idx="10"/>
          </p:nvPr>
        </p:nvGraphicFramePr>
        <p:xfrm>
          <a:off x="4787900" y="2008188"/>
          <a:ext cx="3529013" cy="4210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内容占位符 1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400" dirty="0" smtClean="0"/>
              <a:t>小组讨论</a:t>
            </a:r>
            <a:endParaRPr lang="zh-CN" altLang="en-US" sz="2400" dirty="0"/>
          </a:p>
        </p:txBody>
      </p:sp>
      <p:sp>
        <p:nvSpPr>
          <p:cNvPr id="18" name="内容占位符 17"/>
          <p:cNvSpPr>
            <a:spLocks noGrp="1"/>
          </p:cNvSpPr>
          <p:nvPr>
            <p:ph sz="quarter" idx="12"/>
          </p:nvPr>
        </p:nvSpPr>
        <p:spPr>
          <a:xfrm>
            <a:off x="4789488" y="1465263"/>
            <a:ext cx="3527425" cy="4032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400" dirty="0" smtClean="0"/>
              <a:t>大组讨论</a:t>
            </a:r>
            <a:endParaRPr lang="zh-CN" altLang="en-US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4000" dirty="0">
                <a:solidFill>
                  <a:srgbClr val="A50021"/>
                </a:solidFill>
                <a:latin typeface="华文行楷" pitchFamily="2" charset="-122"/>
                <a:ea typeface="华文行楷" pitchFamily="2" charset="-122"/>
              </a:rPr>
              <a:t>PBL</a:t>
            </a:r>
            <a:r>
              <a:rPr lang="zh-CN" altLang="en-US" sz="4000" dirty="0">
                <a:solidFill>
                  <a:srgbClr val="A50021"/>
                </a:solidFill>
                <a:latin typeface="华文行楷" pitchFamily="2" charset="-122"/>
                <a:ea typeface="华文行楷" pitchFamily="2" charset="-122"/>
              </a:rPr>
              <a:t>学习过程</a:t>
            </a:r>
            <a:endParaRPr lang="zh-CN" altLang="en-US" sz="4000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178888"/>
              </p:ext>
            </p:extLst>
          </p:nvPr>
        </p:nvGraphicFramePr>
        <p:xfrm>
          <a:off x="828448" y="1673126"/>
          <a:ext cx="7776000" cy="428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上箭头 8"/>
          <p:cNvSpPr/>
          <p:nvPr/>
        </p:nvSpPr>
        <p:spPr>
          <a:xfrm>
            <a:off x="1116013" y="2838450"/>
            <a:ext cx="719137" cy="2822575"/>
          </a:xfrm>
          <a:prstGeom prst="up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三到四次讨论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学生做什么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课前根据学习内容自主查找资料学习，在此基础上认真准备讨论课发言（提纲、发言稿）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/>
              <a:t>上</a:t>
            </a:r>
            <a:r>
              <a:rPr lang="zh-CN" altLang="en-US" dirty="0" smtClean="0"/>
              <a:t>课时积极发言，简述自己的观点与看法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对于拟讨论的若干问题，应该是小组内每人准备，而不是分工重点准备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老师</a:t>
            </a:r>
            <a:r>
              <a:rPr lang="zh-CN" altLang="en-US" dirty="0" smtClean="0"/>
              <a:t>做</a:t>
            </a:r>
            <a:r>
              <a:rPr lang="zh-CN" altLang="en-US" dirty="0"/>
              <a:t>什么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zh-CN" altLang="en-US" dirty="0"/>
              <a:t>课</a:t>
            </a:r>
            <a:r>
              <a:rPr lang="zh-CN" altLang="en-US" dirty="0" smtClean="0"/>
              <a:t>前布置病案与学习内容，根据</a:t>
            </a:r>
            <a:r>
              <a:rPr lang="zh-CN" altLang="en-US" dirty="0"/>
              <a:t>学习内容自主查找资料学习，在此基础上认真准备讨论课发言（提纲、发言稿）</a:t>
            </a:r>
          </a:p>
          <a:p>
            <a:pPr eaLnBrk="1" hangingPunct="1">
              <a:defRPr/>
            </a:pPr>
            <a:r>
              <a:rPr lang="zh-CN" altLang="en-US" dirty="0"/>
              <a:t>上</a:t>
            </a:r>
            <a:r>
              <a:rPr lang="zh-CN" altLang="en-US" dirty="0" smtClean="0"/>
              <a:t>课时引导、启发同学们讨论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每次讨论课结束前进行小结，结合同学们提出的问题布置下一次讨论课学习内容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老师一般不按传统方法讲课，不直接回答同学们不懂的问题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本学期的课程安排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一个单元课程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共</a:t>
            </a:r>
            <a:r>
              <a:rPr lang="zh-CN" altLang="en-US" dirty="0"/>
              <a:t>四</a:t>
            </a:r>
            <a:r>
              <a:rPr lang="zh-CN" altLang="en-US" dirty="0" smtClean="0"/>
              <a:t>次讨论课，每次</a:t>
            </a:r>
            <a:r>
              <a:rPr lang="en-US" altLang="zh-CN" dirty="0" smtClean="0"/>
              <a:t>2</a:t>
            </a:r>
            <a:r>
              <a:rPr lang="zh-CN" altLang="en-US" dirty="0" smtClean="0"/>
              <a:t>学时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老师课前布置第一次课程的学习内容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第二</a:t>
            </a:r>
            <a:r>
              <a:rPr lang="zh-CN" altLang="en-US" dirty="0" smtClean="0"/>
              <a:t>阶段 临床</a:t>
            </a:r>
            <a:r>
              <a:rPr lang="zh-CN" altLang="en-US" dirty="0"/>
              <a:t>技能训练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816100"/>
            <a:ext cx="7848600" cy="3125788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将在第三学年开展，通过</a:t>
            </a:r>
            <a:r>
              <a:rPr lang="zh-CN" altLang="en-US" dirty="0"/>
              <a:t>对临床技能的训练、考核，使同学们掌握常用的临床</a:t>
            </a:r>
            <a:r>
              <a:rPr lang="zh-CN" altLang="en-US" dirty="0" smtClean="0"/>
              <a:t>技能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关于</a:t>
            </a:r>
            <a:r>
              <a:rPr lang="zh-CN" altLang="en-US" dirty="0"/>
              <a:t>临床技能</a:t>
            </a:r>
            <a:r>
              <a:rPr lang="zh-CN" altLang="en-US" dirty="0" smtClean="0"/>
              <a:t>训练的详细情况，待日后介绍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关于教材与学习资源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zh-CN" altLang="en-US" dirty="0" smtClean="0"/>
              <a:t>教材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学校组织校内专家编写了校内教材</a:t>
            </a:r>
            <a:r>
              <a:rPr lang="en-US" altLang="zh-CN" dirty="0" smtClean="0"/>
              <a:t>《</a:t>
            </a:r>
            <a:r>
              <a:rPr lang="zh-CN" altLang="en-US" dirty="0" smtClean="0"/>
              <a:t>临床思维与</a:t>
            </a:r>
            <a:r>
              <a:rPr lang="zh-CN" altLang="en-US" dirty="0"/>
              <a:t>技能</a:t>
            </a:r>
            <a:r>
              <a:rPr lang="en-US" altLang="zh-CN" dirty="0" smtClean="0"/>
              <a:t>》</a:t>
            </a:r>
          </a:p>
          <a:p>
            <a:pPr eaLnBrk="1" hangingPunct="1">
              <a:defRPr/>
            </a:pPr>
            <a:r>
              <a:rPr lang="zh-CN" altLang="en-US" dirty="0" smtClean="0"/>
              <a:t>学习资源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相关教科书、科技书、学习资料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如何寻找学习资料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图书馆、网络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en-US" altLang="zh-CN" dirty="0" smtClean="0"/>
              <a:t>《</a:t>
            </a:r>
            <a:r>
              <a:rPr lang="zh-CN" altLang="en-US" dirty="0"/>
              <a:t>网络</a:t>
            </a:r>
            <a:r>
              <a:rPr lang="zh-CN" altLang="en-US" dirty="0" smtClean="0"/>
              <a:t>课程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关于本课程的评价、考试、考核（临床思维）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484313"/>
            <a:ext cx="7848600" cy="4852987"/>
          </a:xfrm>
        </p:spPr>
        <p:txBody>
          <a:bodyPr>
            <a:noAutofit/>
          </a:bodyPr>
          <a:lstStyle/>
          <a:p>
            <a:pPr marL="342900" lvl="1" indent="-342900" eaLnBrk="1" hangingPunct="1">
              <a:buSzPct val="85000"/>
              <a:buFont typeface="Wingdings" panose="05000000000000000000" pitchFamily="2" charset="2"/>
              <a:buChar char="n"/>
            </a:pPr>
            <a:r>
              <a:rPr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对于同学们的学习情况，将采取以平时评价的方法为主及时向同学们反馈</a:t>
            </a:r>
            <a:r>
              <a:rPr lang="zh-CN" alt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（形成性评价）</a:t>
            </a:r>
            <a:endParaRPr lang="en-US" altLang="zh-CN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同学们适时对老师教学</a:t>
            </a:r>
            <a:r>
              <a:rPr lang="zh-CN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的质量作出评价并反馈给老师</a:t>
            </a:r>
          </a:p>
          <a:p>
            <a:pPr eaLnBrk="1" hangingPunct="1"/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每学期、学年将组织考核</a:t>
            </a:r>
            <a:endParaRPr lang="en-US" altLang="zh-CN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本部分学习结束（第二学年末）组织考试</a:t>
            </a:r>
            <a:endParaRPr lang="en-US" altLang="zh-CN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lvl="1" indent="-342900" eaLnBrk="1" hangingPunct="1">
              <a:buSzPct val="85000"/>
              <a:buFont typeface="Wingdings" panose="05000000000000000000" pitchFamily="2" charset="2"/>
              <a:buChar char="n"/>
            </a:pPr>
            <a:r>
              <a:rPr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形成性评价结果、学期与学年考核等构成平时成绩，考试为终末成绩</a:t>
            </a:r>
            <a:endParaRPr lang="en-US" altLang="zh-CN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lvl="1" indent="-342900" eaLnBrk="1" hangingPunct="1">
              <a:buSzPct val="85000"/>
              <a:buFont typeface="Wingdings" panose="05000000000000000000" pitchFamily="2" charset="2"/>
              <a:buChar char="n"/>
            </a:pPr>
            <a:r>
              <a:rPr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课程成绩为平时成绩（</a:t>
            </a:r>
            <a:r>
              <a:rPr lang="en-US" altLang="zh-CN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60%</a:t>
            </a:r>
            <a:r>
              <a:rPr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）</a:t>
            </a:r>
            <a:r>
              <a:rPr lang="en-US" altLang="zh-CN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考试为终末（</a:t>
            </a:r>
            <a:r>
              <a:rPr lang="en-US" altLang="zh-CN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40%</a:t>
            </a:r>
            <a:r>
              <a:rPr lang="zh-CN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）</a:t>
            </a:r>
            <a:endParaRPr lang="en-US" altLang="zh-CN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形成性评价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539750" y="1528762"/>
            <a:ext cx="7848600" cy="4636541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zh-CN" altLang="en-US" dirty="0" smtClean="0"/>
              <a:t>形成</a:t>
            </a:r>
            <a:r>
              <a:rPr lang="zh-CN" altLang="en-US" dirty="0"/>
              <a:t>性评价又称过程评价，是在教学过程中进行的评价，是为引导教学过程正确、完善地前进而对学生学习结果和教师教学效果采取的评价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本课程在</a:t>
            </a:r>
            <a:r>
              <a:rPr lang="en-US" altLang="zh-CN" dirty="0" smtClean="0"/>
              <a:t>《</a:t>
            </a:r>
            <a:r>
              <a:rPr lang="zh-CN" altLang="en-US" dirty="0" smtClean="0"/>
              <a:t>临床思维</a:t>
            </a:r>
            <a:r>
              <a:rPr lang="en-US" altLang="zh-CN" dirty="0" smtClean="0"/>
              <a:t>》</a:t>
            </a:r>
            <a:r>
              <a:rPr lang="zh-CN" altLang="en-US" dirty="0" smtClean="0"/>
              <a:t>课阶段制定了形成性评价方案，将在课程进程中实施。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在课程过程中的</a:t>
            </a:r>
            <a:r>
              <a:rPr lang="zh-CN" altLang="en-US" dirty="0" smtClean="0">
                <a:solidFill>
                  <a:srgbClr val="FF0000"/>
                </a:solidFill>
              </a:rPr>
              <a:t>老师对学生、学生对学生、学生对老师</a:t>
            </a:r>
            <a:r>
              <a:rPr lang="zh-CN" altLang="en-US" dirty="0" smtClean="0"/>
              <a:t>的评价都有具体方法，是本课程</a:t>
            </a:r>
            <a:r>
              <a:rPr lang="zh-CN" altLang="en-US" dirty="0" smtClean="0">
                <a:solidFill>
                  <a:srgbClr val="FF0000"/>
                </a:solidFill>
              </a:rPr>
              <a:t>形成</a:t>
            </a:r>
            <a:r>
              <a:rPr lang="zh-CN" altLang="en-US" dirty="0">
                <a:solidFill>
                  <a:srgbClr val="FF0000"/>
                </a:solidFill>
              </a:rPr>
              <a:t>性</a:t>
            </a:r>
            <a:r>
              <a:rPr lang="zh-CN" altLang="en-US" dirty="0" smtClean="0">
                <a:solidFill>
                  <a:srgbClr val="FF0000"/>
                </a:solidFill>
              </a:rPr>
              <a:t>评价的重要内容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稍后将发放</a:t>
            </a:r>
            <a:r>
              <a:rPr lang="zh-CN" altLang="en-US" dirty="0">
                <a:solidFill>
                  <a:srgbClr val="FF0000"/>
                </a:solidFill>
              </a:rPr>
              <a:t>形成性</a:t>
            </a:r>
            <a:r>
              <a:rPr lang="zh-CN" altLang="en-US" dirty="0" smtClean="0">
                <a:solidFill>
                  <a:srgbClr val="FF0000"/>
                </a:solidFill>
              </a:rPr>
              <a:t>评价</a:t>
            </a:r>
            <a:r>
              <a:rPr lang="zh-CN" altLang="en-US" dirty="0" smtClean="0">
                <a:solidFill>
                  <a:schemeClr val="tx1"/>
                </a:solidFill>
              </a:rPr>
              <a:t>的相关评价表格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形成性评价的相关评价</a:t>
            </a:r>
            <a:r>
              <a:rPr lang="zh-CN" altLang="en-US" dirty="0" smtClean="0"/>
              <a:t>表格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8 - 1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29350"/>
            <a:ext cx="3672408" cy="4666366"/>
          </a:xfrm>
        </p:spPr>
      </p:pic>
      <p:pic>
        <p:nvPicPr>
          <p:cNvPr id="8" name="内容占位符 7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566" y="1484784"/>
            <a:ext cx="3390248" cy="4733454"/>
          </a:xfrm>
        </p:spPr>
      </p:pic>
    </p:spTree>
    <p:extLst>
      <p:ext uri="{BB962C8B-B14F-4D97-AF65-F5344CB8AC3E}">
        <p14:creationId xmlns:p14="http://schemas.microsoft.com/office/powerpoint/2010/main" val="11336295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形成性评价的相关评价</a:t>
            </a:r>
            <a:r>
              <a:rPr lang="zh-CN" altLang="en-US" dirty="0" smtClean="0"/>
              <a:t>表格</a:t>
            </a:r>
            <a:r>
              <a:rPr lang="zh-CN" altLang="en-US" sz="2400" dirty="0"/>
              <a:t>（</a:t>
            </a:r>
            <a:r>
              <a:rPr lang="en-US" altLang="zh-CN" sz="2400" dirty="0" smtClean="0"/>
              <a:t>8 - 3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06" y="1525959"/>
            <a:ext cx="3459154" cy="4692280"/>
          </a:xfrm>
        </p:spPr>
      </p:pic>
      <p:pic>
        <p:nvPicPr>
          <p:cNvPr id="8" name="内容占位符 7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56792"/>
            <a:ext cx="3387317" cy="4661446"/>
          </a:xfrm>
        </p:spPr>
      </p:pic>
    </p:spTree>
    <p:extLst>
      <p:ext uri="{BB962C8B-B14F-4D97-AF65-F5344CB8AC3E}">
        <p14:creationId xmlns:p14="http://schemas.microsoft.com/office/powerpoint/2010/main" val="2522463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形成性评价的相关评价</a:t>
            </a:r>
            <a:r>
              <a:rPr lang="zh-CN" altLang="en-US" dirty="0" smtClean="0"/>
              <a:t>表格</a:t>
            </a:r>
            <a:r>
              <a:rPr lang="zh-CN" altLang="en-US" sz="2400" dirty="0"/>
              <a:t>（</a:t>
            </a:r>
            <a:r>
              <a:rPr lang="en-US" altLang="zh-CN" sz="2400" dirty="0" smtClean="0"/>
              <a:t>8 - 5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6</a:t>
            </a:r>
            <a:r>
              <a:rPr lang="zh-CN" altLang="en-US" sz="2400" dirty="0" smtClean="0"/>
              <a:t>）</a:t>
            </a:r>
            <a:endParaRPr lang="zh-CN" altLang="en-US" sz="2400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38" y="1521707"/>
            <a:ext cx="3587030" cy="4696532"/>
          </a:xfrm>
        </p:spPr>
      </p:pic>
      <p:pic>
        <p:nvPicPr>
          <p:cNvPr id="8" name="内容占位符 7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13234"/>
            <a:ext cx="3452823" cy="4705004"/>
          </a:xfrm>
        </p:spPr>
      </p:pic>
    </p:spTree>
    <p:extLst>
      <p:ext uri="{BB962C8B-B14F-4D97-AF65-F5344CB8AC3E}">
        <p14:creationId xmlns:p14="http://schemas.microsoft.com/office/powerpoint/2010/main" val="39791333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形成性评价的相关评价</a:t>
            </a:r>
            <a:r>
              <a:rPr lang="zh-CN" altLang="en-US" dirty="0" smtClean="0"/>
              <a:t>表格</a:t>
            </a:r>
            <a:r>
              <a:rPr lang="zh-CN" altLang="en-US" sz="2400" dirty="0"/>
              <a:t>（</a:t>
            </a:r>
            <a:r>
              <a:rPr lang="en-US" altLang="zh-CN" sz="2400" dirty="0" smtClean="0"/>
              <a:t>8 - 7</a:t>
            </a:r>
            <a:r>
              <a:rPr lang="zh-CN" altLang="en-US" sz="2400" dirty="0" smtClean="0"/>
              <a:t>、</a:t>
            </a:r>
            <a:r>
              <a:rPr lang="en-US" altLang="zh-CN" sz="2400" dirty="0"/>
              <a:t>8</a:t>
            </a:r>
            <a:r>
              <a:rPr lang="zh-CN" altLang="en-US" sz="2400" dirty="0" smtClean="0"/>
              <a:t>）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62" y="1498360"/>
            <a:ext cx="3442797" cy="4719879"/>
          </a:xfrm>
        </p:spPr>
      </p:pic>
      <p:pic>
        <p:nvPicPr>
          <p:cNvPr id="8" name="内容占位符 7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565" y="1484784"/>
            <a:ext cx="3398098" cy="4733454"/>
          </a:xfrm>
        </p:spPr>
      </p:pic>
    </p:spTree>
    <p:extLst>
      <p:ext uri="{BB962C8B-B14F-4D97-AF65-F5344CB8AC3E}">
        <p14:creationId xmlns:p14="http://schemas.microsoft.com/office/powerpoint/2010/main" val="1037390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关于</a:t>
            </a:r>
            <a:r>
              <a:rPr lang="zh-CN" altLang="en-US" dirty="0"/>
              <a:t>本课程的评价、考试、考核（</a:t>
            </a:r>
            <a:r>
              <a:rPr lang="zh-CN" altLang="en-US" dirty="0" smtClean="0"/>
              <a:t>临床技能）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744663"/>
            <a:ext cx="7848600" cy="32686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学校组织专门的</a:t>
            </a:r>
            <a:r>
              <a:rPr lang="zh-CN" altLang="en-US" dirty="0"/>
              <a:t>临床</a:t>
            </a:r>
            <a:r>
              <a:rPr lang="zh-CN" altLang="en-US" dirty="0" smtClean="0"/>
              <a:t>技能考试来评定</a:t>
            </a:r>
            <a:r>
              <a:rPr lang="zh-CN" altLang="en-US"/>
              <a:t>临床</a:t>
            </a:r>
            <a:r>
              <a:rPr lang="zh-CN" altLang="en-US" smtClean="0"/>
              <a:t>技能成绩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本课程的成绩评定</a:t>
            </a:r>
            <a:endParaRPr lang="zh-CN" altLang="en-US" dirty="0"/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zh-CN" altLang="en-US" dirty="0" smtClean="0"/>
              <a:t>课程分</a:t>
            </a:r>
            <a:r>
              <a:rPr lang="en-US" altLang="zh-CN" dirty="0" smtClean="0"/>
              <a:t>《</a:t>
            </a:r>
            <a:r>
              <a:rPr lang="zh-CN" altLang="en-US" dirty="0" smtClean="0"/>
              <a:t>临床思维</a:t>
            </a:r>
            <a:r>
              <a:rPr lang="en-US" altLang="zh-CN" dirty="0" smtClean="0"/>
              <a:t>》</a:t>
            </a:r>
            <a:r>
              <a:rPr lang="zh-CN" altLang="en-US" dirty="0" smtClean="0"/>
              <a:t>、</a:t>
            </a:r>
            <a:r>
              <a:rPr lang="en-US" altLang="zh-CN" dirty="0" smtClean="0"/>
              <a:t>《</a:t>
            </a:r>
            <a:r>
              <a:rPr lang="zh-CN" altLang="en-US" dirty="0" smtClean="0"/>
              <a:t>临床技能</a:t>
            </a:r>
            <a:r>
              <a:rPr lang="en-US" altLang="zh-CN" dirty="0" smtClean="0"/>
              <a:t>》</a:t>
            </a:r>
            <a:r>
              <a:rPr lang="zh-CN" altLang="en-US" dirty="0" smtClean="0"/>
              <a:t>二部分评定成绩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dirty="0" smtClean="0"/>
              <a:t>《</a:t>
            </a:r>
            <a:r>
              <a:rPr lang="zh-CN" altLang="en-US" dirty="0" smtClean="0"/>
              <a:t>临床思维</a:t>
            </a:r>
            <a:r>
              <a:rPr lang="en-US" altLang="zh-CN" dirty="0" smtClean="0"/>
              <a:t>》</a:t>
            </a:r>
            <a:r>
              <a:rPr lang="zh-CN" altLang="en-US" dirty="0" smtClean="0"/>
              <a:t>部分由平时成绩（</a:t>
            </a:r>
            <a:r>
              <a:rPr lang="en-US" altLang="zh-CN" dirty="0" smtClean="0"/>
              <a:t>60%</a:t>
            </a:r>
            <a:r>
              <a:rPr lang="zh-CN" altLang="en-US" dirty="0" smtClean="0"/>
              <a:t>）</a:t>
            </a:r>
            <a:r>
              <a:rPr lang="en-US" altLang="zh-CN" dirty="0" smtClean="0"/>
              <a:t>+</a:t>
            </a:r>
            <a:r>
              <a:rPr lang="zh-CN" altLang="en-US" dirty="0" smtClean="0"/>
              <a:t>终末成绩（</a:t>
            </a:r>
            <a:r>
              <a:rPr lang="en-US" altLang="zh-CN" dirty="0" smtClean="0"/>
              <a:t>40%</a:t>
            </a:r>
            <a:r>
              <a:rPr lang="zh-CN" altLang="en-US" dirty="0" smtClean="0"/>
              <a:t>）构成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平时成绩由</a:t>
            </a:r>
            <a:r>
              <a:rPr lang="en-US" altLang="zh-CN" dirty="0" smtClean="0"/>
              <a:t>4</a:t>
            </a:r>
            <a:r>
              <a:rPr lang="zh-CN" altLang="en-US" dirty="0" smtClean="0"/>
              <a:t>学期评价（</a:t>
            </a:r>
            <a:r>
              <a:rPr lang="en-US" altLang="zh-CN" dirty="0" smtClean="0"/>
              <a:t>70%</a:t>
            </a:r>
            <a:r>
              <a:rPr lang="zh-CN" altLang="en-US" dirty="0" smtClean="0"/>
              <a:t>）</a:t>
            </a:r>
            <a:r>
              <a:rPr lang="en-US" altLang="zh-CN" dirty="0" smtClean="0"/>
              <a:t>+</a:t>
            </a:r>
            <a:r>
              <a:rPr lang="zh-CN" altLang="en-US" dirty="0" smtClean="0"/>
              <a:t>阶段考试构成（</a:t>
            </a:r>
            <a:r>
              <a:rPr lang="en-US" altLang="zh-CN" dirty="0" smtClean="0"/>
              <a:t>30%</a:t>
            </a:r>
            <a:r>
              <a:rPr lang="zh-CN" altLang="en-US" dirty="0" smtClean="0"/>
              <a:t>，第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学期末）构成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/>
              <a:t>终</a:t>
            </a:r>
            <a:r>
              <a:rPr lang="zh-CN" altLang="en-US" dirty="0" smtClean="0"/>
              <a:t>末成绩为</a:t>
            </a:r>
            <a:r>
              <a:rPr lang="zh-CN" altLang="en-US" dirty="0"/>
              <a:t>终</a:t>
            </a:r>
            <a:r>
              <a:rPr lang="zh-CN" altLang="en-US" dirty="0" smtClean="0"/>
              <a:t>末考试成绩（第四学期末）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b="0" dirty="0" smtClean="0">
                <a:effectLst/>
              </a:rPr>
              <a:t>《</a:t>
            </a:r>
            <a:r>
              <a:rPr lang="zh-CN" altLang="en-US" b="0" dirty="0" smtClean="0">
                <a:effectLst/>
              </a:rPr>
              <a:t>临床技能</a:t>
            </a:r>
            <a:r>
              <a:rPr lang="en-US" altLang="zh-CN" b="0" dirty="0" smtClean="0">
                <a:effectLst/>
              </a:rPr>
              <a:t>》</a:t>
            </a:r>
            <a:r>
              <a:rPr lang="zh-CN" altLang="en-US" b="0" dirty="0" smtClean="0">
                <a:effectLst/>
              </a:rPr>
              <a:t>成绩评定另行说明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师生联系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/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班干与老师、同学们与老师</a:t>
            </a: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QQ</a:t>
            </a: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群</a:t>
            </a:r>
          </a:p>
          <a:p>
            <a:pPr eaLnBrk="1" hangingPunct="1"/>
            <a:r>
              <a:rPr lang="en-US" altLang="zh-CN" sz="2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《</a:t>
            </a:r>
            <a:r>
              <a:rPr lang="zh-CN" altLang="en-US" sz="2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临床思维与技能</a:t>
            </a:r>
            <a:r>
              <a:rPr lang="en-US" altLang="zh-CN" sz="2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》 </a:t>
            </a:r>
            <a:r>
              <a:rPr lang="zh-CN" altLang="en-US" sz="2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网络课程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欢迎加入</a:t>
            </a:r>
            <a:r>
              <a:rPr lang="en-US" altLang="zh-CN" dirty="0" smtClean="0"/>
              <a:t>QQ</a:t>
            </a:r>
            <a:r>
              <a:rPr lang="zh-CN" altLang="en-US" dirty="0" smtClean="0"/>
              <a:t>群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 smtClean="0"/>
              <a:t>小班组：</a:t>
            </a:r>
            <a:r>
              <a:rPr lang="en-US" altLang="zh-CN" dirty="0"/>
              <a:t>530251339</a:t>
            </a:r>
            <a:r>
              <a:rPr lang="en-US" altLang="zh-CN" dirty="0" smtClean="0"/>
              <a:t>	</a:t>
            </a:r>
            <a:endParaRPr lang="zh-CN" altLang="en-US" dirty="0"/>
          </a:p>
        </p:txBody>
      </p:sp>
      <p:sp>
        <p:nvSpPr>
          <p:cNvPr id="10" name="内容占位符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zh-CN" altLang="en-US" dirty="0" smtClean="0"/>
              <a:t>大班组：</a:t>
            </a:r>
            <a:r>
              <a:rPr lang="en-US" altLang="zh-CN" dirty="0"/>
              <a:t>489150173</a:t>
            </a:r>
            <a:endParaRPr lang="zh-CN" altLang="en-US" dirty="0"/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307" y="2008188"/>
            <a:ext cx="3072198" cy="4210050"/>
          </a:xfrm>
        </p:spPr>
      </p:pic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22" y="2011363"/>
            <a:ext cx="3069881" cy="4206875"/>
          </a:xfrm>
        </p:spPr>
      </p:pic>
    </p:spTree>
    <p:extLst>
      <p:ext uri="{BB962C8B-B14F-4D97-AF65-F5344CB8AC3E}">
        <p14:creationId xmlns:p14="http://schemas.microsoft.com/office/powerpoint/2010/main" val="59006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《</a:t>
            </a:r>
            <a:r>
              <a:rPr lang="zh-CN" altLang="en-US" dirty="0"/>
              <a:t>临床思维与技能</a:t>
            </a:r>
            <a:r>
              <a:rPr lang="en-US" altLang="zh-CN" dirty="0"/>
              <a:t>》 </a:t>
            </a:r>
            <a:r>
              <a:rPr lang="zh-CN" altLang="en-US" dirty="0"/>
              <a:t>网络</a:t>
            </a:r>
            <a:r>
              <a:rPr lang="zh-CN" altLang="en-US" dirty="0" smtClean="0"/>
              <a:t>课网址</a:t>
            </a:r>
            <a:endParaRPr lang="zh-CN" altLang="en-US" dirty="0"/>
          </a:p>
        </p:txBody>
      </p:sp>
      <p:sp>
        <p:nvSpPr>
          <p:cNvPr id="8" name="副标题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zh-CN" altLang="en-US" b="1" dirty="0" smtClean="0">
                <a:solidFill>
                  <a:schemeClr val="tx2"/>
                </a:solidFill>
              </a:rPr>
              <a:t>广西中医药大学网站→教学管理→课程中心：</a:t>
            </a:r>
          </a:p>
          <a:p>
            <a:pPr marL="0" indent="0" algn="l">
              <a:buNone/>
            </a:pPr>
            <a:endParaRPr lang="en-US" altLang="zh-CN" b="1" dirty="0" smtClean="0">
              <a:solidFill>
                <a:schemeClr val="tx2"/>
              </a:solidFill>
            </a:endParaRPr>
          </a:p>
          <a:p>
            <a:pPr marL="0" indent="0" algn="l">
              <a:buNone/>
            </a:pPr>
            <a:r>
              <a:rPr lang="en-US" altLang="zh-CN" b="1" dirty="0" smtClean="0">
                <a:solidFill>
                  <a:schemeClr val="tx2"/>
                </a:solidFill>
                <a:hlinkClick r:id="rId2"/>
              </a:rPr>
              <a:t>http://kczx.gxtcmu.edu.cn/G2S/Showsystem/Index.aspx</a:t>
            </a:r>
            <a:endParaRPr lang="en-US" altLang="zh-CN" b="1" dirty="0" smtClean="0">
              <a:solidFill>
                <a:schemeClr val="tx2"/>
              </a:solidFill>
            </a:endParaRPr>
          </a:p>
          <a:p>
            <a:pPr marL="0" indent="0" algn="l">
              <a:buNone/>
            </a:pPr>
            <a:endParaRPr lang="zh-CN" alt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1069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关于学生手册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指导同学们对本课程的学习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对</a:t>
            </a:r>
            <a:r>
              <a:rPr lang="en-US" altLang="zh-CN" dirty="0" smtClean="0"/>
              <a:t>PBL</a:t>
            </a:r>
            <a:r>
              <a:rPr lang="zh-CN" altLang="en-US" dirty="0" smtClean="0"/>
              <a:t>教学的介绍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如何学习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常见问题及其解决办法</a:t>
            </a:r>
            <a:endParaRPr lang="en-US" altLang="zh-CN" dirty="0" smtClean="0"/>
          </a:p>
          <a:p>
            <a:pPr lvl="1" eaLnBrk="1" hangingPunct="1">
              <a:defRPr/>
            </a:pPr>
            <a:r>
              <a:rPr lang="zh-CN" altLang="en-US" dirty="0" smtClean="0"/>
              <a:t>学习评价表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每个同学应该认真学习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3600" dirty="0" smtClean="0"/>
              <a:t>课程布置</a:t>
            </a:r>
            <a:endParaRPr lang="zh-CN" altLang="en-US" sz="3600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zh-CN" altLang="en-US" dirty="0" smtClean="0"/>
              <a:t>课程名称：临床思维与技能</a:t>
            </a:r>
          </a:p>
          <a:p>
            <a:pPr eaLnBrk="1" hangingPunct="1">
              <a:defRPr/>
            </a:pPr>
            <a:r>
              <a:rPr lang="zh-CN" altLang="en-US" dirty="0" smtClean="0"/>
              <a:t>章节：第一章  临床表现</a:t>
            </a:r>
          </a:p>
          <a:p>
            <a:pPr eaLnBrk="1" hangingPunct="1">
              <a:defRPr/>
            </a:pPr>
            <a:r>
              <a:rPr lang="zh-CN" altLang="en-US" dirty="0" smtClean="0"/>
              <a:t>单元：发热与临床思维</a:t>
            </a:r>
          </a:p>
          <a:p>
            <a:pPr eaLnBrk="1" hangingPunct="1">
              <a:defRPr/>
            </a:pPr>
            <a:r>
              <a:rPr lang="zh-CN" altLang="en-US" dirty="0" smtClean="0"/>
              <a:t>教学方法：</a:t>
            </a:r>
            <a:r>
              <a:rPr lang="en-US" altLang="zh-CN" dirty="0" smtClean="0"/>
              <a:t>PBL</a:t>
            </a:r>
          </a:p>
          <a:p>
            <a:pPr eaLnBrk="1" hangingPunct="1">
              <a:defRPr/>
            </a:pPr>
            <a:r>
              <a:rPr lang="zh-CN" altLang="en-US" dirty="0" smtClean="0"/>
              <a:t>专业：临床医学</a:t>
            </a:r>
          </a:p>
          <a:p>
            <a:pPr eaLnBrk="1" hangingPunct="1">
              <a:defRPr/>
            </a:pPr>
            <a:r>
              <a:rPr lang="zh-CN" altLang="en-US" dirty="0" smtClean="0"/>
              <a:t>年级：</a:t>
            </a:r>
            <a:r>
              <a:rPr lang="en-US" altLang="zh-CN" dirty="0" smtClean="0"/>
              <a:t>2016</a:t>
            </a:r>
            <a:r>
              <a:rPr lang="zh-CN" altLang="en-US" dirty="0" smtClean="0"/>
              <a:t>年级</a:t>
            </a:r>
          </a:p>
          <a:p>
            <a:pPr eaLnBrk="1" hangingPunct="1">
              <a:defRPr/>
            </a:pPr>
            <a:r>
              <a:rPr lang="zh-CN" altLang="en-US" dirty="0" smtClean="0"/>
              <a:t>教学时间：</a:t>
            </a:r>
            <a:r>
              <a:rPr lang="en-US" altLang="zh-CN" dirty="0" smtClean="0"/>
              <a:t>2016-2017</a:t>
            </a:r>
            <a:r>
              <a:rPr lang="zh-CN" altLang="en-US" dirty="0" smtClean="0"/>
              <a:t>学年上学期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第一次课 主 题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750" y="1816100"/>
            <a:ext cx="7848600" cy="2908300"/>
          </a:xfrm>
        </p:spPr>
        <p:txBody>
          <a:bodyPr/>
          <a:lstStyle/>
          <a:p>
            <a:pPr eaLnBrk="1" hangingPunct="1"/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学习的重点是：对发热的初步了解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[</a:t>
            </a:r>
            <a:r>
              <a:rPr lang="zh-CN" altLang="en-US" dirty="0" smtClean="0"/>
              <a:t>病例摘要</a:t>
            </a:r>
            <a:r>
              <a:rPr lang="en-US" altLang="zh-CN" dirty="0" smtClean="0"/>
              <a:t>]</a:t>
            </a:r>
            <a:endParaRPr lang="zh-CN" altLang="en-US" dirty="0" smtClean="0"/>
          </a:p>
        </p:txBody>
      </p:sp>
      <p:sp>
        <p:nvSpPr>
          <p:cNvPr id="3" name="文本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348162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一位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岁男性患者，在不明原因下出现发热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天。体温每天在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38.1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℃～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39.3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℃之间，伴全身乏力，饮食减少，小便黄。发病后服用感冒药无好转。体格检查：体温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38.6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℃、脉搏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次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分、呼吸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次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分，血压</a:t>
            </a:r>
            <a:r>
              <a:rPr lang="en-US" altLang="zh-CN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110/76mmHg</a:t>
            </a:r>
            <a:r>
              <a:rPr lang="zh-CN" altLang="en-US" sz="2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。神志清楚，全身浅表淋巴结未见肿大，心肺未见异常，腹部软，肝脾肋下未触及，下肢无水肿，生理反射存在，病理反射未引出。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讨论引导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1"/>
          </p:nvPr>
        </p:nvSpPr>
        <p:spPr>
          <a:xfrm>
            <a:off x="539750" y="1528763"/>
            <a:ext cx="7848600" cy="47799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1.</a:t>
            </a:r>
            <a:r>
              <a:rPr lang="zh-CN" altLang="zh-CN" sz="1600" dirty="0">
                <a:effectLst/>
                <a:latin typeface="+mj-ea"/>
              </a:rPr>
              <a:t> 什么叫发热？什么叫发烧？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2.</a:t>
            </a:r>
            <a:r>
              <a:rPr lang="zh-CN" altLang="zh-CN" sz="1600" dirty="0">
                <a:effectLst/>
                <a:latin typeface="+mj-ea"/>
              </a:rPr>
              <a:t>上述病例是发热吗？为什么？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3.</a:t>
            </a:r>
            <a:r>
              <a:rPr lang="zh-CN" altLang="zh-CN" sz="1600" dirty="0">
                <a:effectLst/>
                <a:latin typeface="+mj-ea"/>
              </a:rPr>
              <a:t>发热与发烧是一回事吗？为什么？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4.</a:t>
            </a:r>
            <a:r>
              <a:rPr lang="zh-CN" altLang="zh-CN" sz="1600" dirty="0">
                <a:effectLst/>
                <a:latin typeface="+mj-ea"/>
              </a:rPr>
              <a:t>什么是正常体温？人体的正常体温是多少？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5.</a:t>
            </a:r>
            <a:r>
              <a:rPr lang="zh-CN" altLang="zh-CN" sz="1600" dirty="0">
                <a:effectLst/>
                <a:latin typeface="+mj-ea"/>
              </a:rPr>
              <a:t>发热的热度。上述病例如果是发热，他的发热是低热，中度发热，还是高热？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6.</a:t>
            </a:r>
            <a:r>
              <a:rPr lang="zh-CN" altLang="zh-CN" sz="1600" dirty="0">
                <a:effectLst/>
                <a:latin typeface="+mj-ea"/>
              </a:rPr>
              <a:t>你遇到过发热病例吗？（自己、他人）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7.</a:t>
            </a:r>
            <a:r>
              <a:rPr lang="zh-CN" altLang="zh-CN" sz="1600" dirty="0">
                <a:effectLst/>
                <a:latin typeface="+mj-ea"/>
              </a:rPr>
              <a:t>你见过的发热是什么情况？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8.</a:t>
            </a:r>
            <a:r>
              <a:rPr lang="zh-CN" altLang="zh-CN" sz="1600" dirty="0">
                <a:effectLst/>
                <a:latin typeface="+mj-ea"/>
              </a:rPr>
              <a:t>引起发热的原因有哪些（发热的病因）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9.</a:t>
            </a:r>
            <a:r>
              <a:rPr lang="zh-CN" altLang="zh-CN" sz="1600" dirty="0">
                <a:effectLst/>
                <a:latin typeface="+mj-ea"/>
              </a:rPr>
              <a:t>发热是如何发生的（发热的机制）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10.</a:t>
            </a:r>
            <a:r>
              <a:rPr lang="zh-CN" altLang="zh-CN" sz="1600" dirty="0">
                <a:effectLst/>
                <a:latin typeface="+mj-ea"/>
              </a:rPr>
              <a:t>交流学习体会（如何查找学习资料方法与体会）</a:t>
            </a:r>
          </a:p>
          <a:p>
            <a:pPr eaLnBrk="1" hangingPunct="1">
              <a:defRPr/>
            </a:pPr>
            <a:r>
              <a:rPr lang="en-US" altLang="zh-CN" sz="1600" dirty="0">
                <a:effectLst/>
                <a:latin typeface="+mj-ea"/>
              </a:rPr>
              <a:t>11.</a:t>
            </a:r>
            <a:r>
              <a:rPr lang="zh-CN" altLang="zh-CN" sz="1600" dirty="0">
                <a:effectLst/>
                <a:latin typeface="+mj-ea"/>
              </a:rPr>
              <a:t>交流学习体会（介绍一、二种对自己学习有帮助的书或其他资源，并举例说明</a:t>
            </a:r>
            <a:r>
              <a:rPr lang="zh-CN" altLang="zh-CN" sz="1600" dirty="0" smtClean="0">
                <a:effectLst/>
                <a:latin typeface="+mj-ea"/>
              </a:rPr>
              <a:t>）</a:t>
            </a:r>
            <a:endParaRPr lang="zh-CN" altLang="zh-CN" sz="1600" dirty="0">
              <a:effectLst/>
              <a:latin typeface="+mj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关于“讨论</a:t>
            </a:r>
            <a:r>
              <a:rPr lang="zh-CN" altLang="en-US" dirty="0"/>
              <a:t>启发与</a:t>
            </a:r>
            <a:r>
              <a:rPr lang="zh-CN" altLang="en-US" dirty="0" smtClean="0"/>
              <a:t>引导”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750" y="1600200"/>
            <a:ext cx="7848600" cy="4132263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zh-CN" altLang="en-US" dirty="0" smtClean="0"/>
              <a:t>在</a:t>
            </a:r>
            <a:r>
              <a:rPr lang="en-US" altLang="zh-CN" dirty="0" smtClean="0"/>
              <a:t>PBL</a:t>
            </a:r>
            <a:r>
              <a:rPr lang="zh-CN" altLang="en-US" dirty="0" smtClean="0"/>
              <a:t>课程中，老师不设讨论题，而是由学生根据学习主题确定讨论问题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前述</a:t>
            </a:r>
            <a:r>
              <a:rPr lang="zh-CN" altLang="en-US" dirty="0"/>
              <a:t>“讨论启发与引导</a:t>
            </a:r>
            <a:r>
              <a:rPr lang="zh-CN" altLang="en-US" dirty="0" smtClean="0"/>
              <a:t>”供同学们在学习中参考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讨论时可从中选择问题讨论，也可自主选择问题，但不要偏离主题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zh-CN" altLang="en-US" dirty="0" smtClean="0"/>
              <a:t>建议</a:t>
            </a:r>
            <a:r>
              <a:rPr lang="zh-CN" altLang="en-US" dirty="0"/>
              <a:t>课</a:t>
            </a:r>
            <a:r>
              <a:rPr lang="zh-CN" altLang="en-US" dirty="0" smtClean="0"/>
              <a:t>前组长组织议论，初步明确讨论内容</a:t>
            </a:r>
            <a:endParaRPr lang="zh-CN" altLang="en-US" dirty="0"/>
          </a:p>
          <a:p>
            <a:pPr eaLnBrk="1" hangingPunct="1">
              <a:defRPr/>
            </a:pP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学习资源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参考</a:t>
            </a:r>
            <a:r>
              <a:rPr lang="en-US" altLang="zh-CN" dirty="0"/>
              <a:t>《</a:t>
            </a:r>
            <a:r>
              <a:rPr lang="zh-CN" altLang="en-US" dirty="0"/>
              <a:t>临床思维与技能</a:t>
            </a:r>
            <a:r>
              <a:rPr lang="en-US" altLang="zh-CN" dirty="0"/>
              <a:t>》</a:t>
            </a:r>
            <a:r>
              <a:rPr lang="zh-CN" altLang="en-US" dirty="0"/>
              <a:t>、</a:t>
            </a:r>
            <a:r>
              <a:rPr lang="en-US" altLang="zh-CN" dirty="0"/>
              <a:t>《</a:t>
            </a:r>
            <a:r>
              <a:rPr lang="zh-CN" altLang="en-US" dirty="0"/>
              <a:t>诊断学</a:t>
            </a:r>
            <a:r>
              <a:rPr lang="en-US" altLang="zh-CN" dirty="0"/>
              <a:t>》</a:t>
            </a:r>
            <a:r>
              <a:rPr lang="zh-CN" altLang="en-US" dirty="0"/>
              <a:t>、</a:t>
            </a:r>
            <a:r>
              <a:rPr lang="en-US" altLang="zh-CN" dirty="0"/>
              <a:t>《</a:t>
            </a:r>
            <a:r>
              <a:rPr lang="zh-CN" altLang="en-US" dirty="0"/>
              <a:t>生理学</a:t>
            </a:r>
            <a:r>
              <a:rPr lang="en-US" altLang="zh-CN" dirty="0"/>
              <a:t>》</a:t>
            </a:r>
            <a:r>
              <a:rPr lang="zh-CN" altLang="en-US" dirty="0"/>
              <a:t>、</a:t>
            </a:r>
            <a:r>
              <a:rPr lang="en-US" altLang="zh-CN" dirty="0"/>
              <a:t>《</a:t>
            </a:r>
            <a:r>
              <a:rPr lang="zh-CN" altLang="en-US" dirty="0"/>
              <a:t>病理学</a:t>
            </a:r>
            <a:r>
              <a:rPr lang="en-US" altLang="zh-CN" dirty="0"/>
              <a:t>》</a:t>
            </a:r>
            <a:r>
              <a:rPr lang="zh-CN" altLang="en-US" dirty="0"/>
              <a:t>教材及</a:t>
            </a:r>
            <a:r>
              <a:rPr lang="en-US" altLang="zh-CN" dirty="0"/>
              <a:t>《</a:t>
            </a:r>
            <a:r>
              <a:rPr lang="zh-CN" altLang="en-US" dirty="0"/>
              <a:t>临床思维与技能</a:t>
            </a:r>
            <a:r>
              <a:rPr lang="en-US" altLang="zh-CN" dirty="0"/>
              <a:t>》</a:t>
            </a:r>
            <a:r>
              <a:rPr lang="zh-CN" altLang="en-US" dirty="0"/>
              <a:t>网络课程相关内容。</a:t>
            </a:r>
          </a:p>
        </p:txBody>
      </p:sp>
    </p:spTree>
    <p:extLst>
      <p:ext uri="{BB962C8B-B14F-4D97-AF65-F5344CB8AC3E}">
        <p14:creationId xmlns:p14="http://schemas.microsoft.com/office/powerpoint/2010/main" val="11253393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4000" dirty="0">
                <a:solidFill>
                  <a:srgbClr val="A50021"/>
                </a:solidFill>
                <a:latin typeface="华文行楷" pitchFamily="2" charset="-122"/>
                <a:ea typeface="华文行楷" pitchFamily="2" charset="-122"/>
              </a:rPr>
              <a:t>PBL</a:t>
            </a:r>
            <a:r>
              <a:rPr lang="zh-CN" altLang="en-US" sz="4000" dirty="0">
                <a:solidFill>
                  <a:srgbClr val="A50021"/>
                </a:solidFill>
                <a:latin typeface="华文行楷" pitchFamily="2" charset="-122"/>
                <a:ea typeface="华文行楷" pitchFamily="2" charset="-122"/>
              </a:rPr>
              <a:t>学习过程</a:t>
            </a:r>
            <a:endParaRPr lang="zh-CN" altLang="en-US" sz="4000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8801047"/>
              </p:ext>
            </p:extLst>
          </p:nvPr>
        </p:nvGraphicFramePr>
        <p:xfrm>
          <a:off x="828448" y="1673126"/>
          <a:ext cx="7776000" cy="428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上箭头 8"/>
          <p:cNvSpPr/>
          <p:nvPr/>
        </p:nvSpPr>
        <p:spPr>
          <a:xfrm>
            <a:off x="1116013" y="2840736"/>
            <a:ext cx="719137" cy="2820289"/>
          </a:xfrm>
          <a:prstGeom prst="up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三到四次讨论</a:t>
            </a:r>
          </a:p>
        </p:txBody>
      </p:sp>
      <p:sp>
        <p:nvSpPr>
          <p:cNvPr id="2" name="椭圆形标注 1"/>
          <p:cNvSpPr/>
          <p:nvPr/>
        </p:nvSpPr>
        <p:spPr>
          <a:xfrm>
            <a:off x="5795963" y="1844675"/>
            <a:ext cx="2663825" cy="1584325"/>
          </a:xfrm>
          <a:prstGeom prst="wedgeEllipseCallou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课前组长组织议论，初步明确讨论内容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A3EB91B-8B62-4D34-92B3-23791A5B16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9A3EB91B-8B62-4D34-92B3-23791A5B16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179A492-410F-4C73-91C8-C06899754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C179A492-410F-4C73-91C8-C068997540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FD60D2E-E76F-4CF2-900F-140955D3E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2FD60D2E-E76F-4CF2-900F-140955D3EF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C337F3A-62EA-410E-B2BE-66651099A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dgm id="{0C337F3A-62EA-410E-B2BE-66651099A7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DF13EB0-7863-4754-A1A4-A73846AE0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5DF13EB0-7863-4754-A1A4-A73846AE0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915666-FA81-4810-A6DE-38EA04A4CE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C0915666-FA81-4810-A6DE-38EA04A4CE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B42FF4-80F6-4562-AB5D-61A2F8AD9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33B42FF4-80F6-4562-AB5D-61A2F8AD9C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B34796-26C1-442F-8062-67076C488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1FB34796-26C1-442F-8062-67076C4881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0B713A4-68AE-4D79-9478-D3CFD062A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00B713A4-68AE-4D79-9478-D3CFD062A5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  <p:bldP spid="9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学习提示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539552" y="1340768"/>
            <a:ext cx="8136904" cy="4896544"/>
          </a:xfrm>
        </p:spPr>
        <p:txBody>
          <a:bodyPr>
            <a:noAutofit/>
          </a:bodyPr>
          <a:lstStyle/>
          <a:p>
            <a:r>
              <a:rPr lang="zh-CN" altLang="en-US" sz="1800" dirty="0" smtClean="0"/>
              <a:t>学习时要以</a:t>
            </a:r>
            <a:r>
              <a:rPr lang="zh-CN" altLang="en-US" sz="1800" dirty="0"/>
              <a:t>临床病例为线索，围绕讨论主题，查找学习资源自主学习。在此基础上，以小组为单位，形成若干问题（一般为</a:t>
            </a:r>
            <a:r>
              <a:rPr lang="en-US" altLang="zh-CN" sz="1800" dirty="0"/>
              <a:t>4-6</a:t>
            </a:r>
            <a:r>
              <a:rPr lang="zh-CN" altLang="en-US" sz="1800" dirty="0"/>
              <a:t>个）在讨论课中讨论， 通过讨论形成共识，从而达到学习的目的。</a:t>
            </a:r>
          </a:p>
          <a:p>
            <a:r>
              <a:rPr lang="zh-CN" altLang="en-US" sz="1800" dirty="0"/>
              <a:t>供讨论的问题不要单纯唯病例论，而要以病例为线索，围绕讨论主题而设。通过讨论，达到学习并掌握若干个与课程有关的知识点的目的。</a:t>
            </a:r>
          </a:p>
          <a:p>
            <a:r>
              <a:rPr lang="zh-CN" altLang="en-US" sz="1800" dirty="0"/>
              <a:t>由于同学们医学知识有限，在学习时应该就基本的问题学习，不必在具体小问题纠结而误入死胡同。</a:t>
            </a:r>
          </a:p>
          <a:p>
            <a:r>
              <a:rPr lang="zh-CN" altLang="en-US" sz="1800" dirty="0"/>
              <a:t>在讨论时应该主动、积极发言，阐述自己的观察。应该有批判、质疑精神，对其他同学的观点自己不认同、不明白的敢于指出。要做到这些就必须读好书、做好准备，自己有足够的知识储备才有发言的信心与勇气。</a:t>
            </a:r>
          </a:p>
          <a:p>
            <a:r>
              <a:rPr lang="zh-CN" altLang="en-US" sz="1800" dirty="0"/>
              <a:t>在自学时应该做好读书笔记，发言提纲，发言稿（但切忌照本宣科）</a:t>
            </a:r>
            <a:r>
              <a:rPr lang="zh-CN" altLang="en-US" sz="1800" dirty="0" smtClean="0"/>
              <a:t>。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597957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/>
              <a:t>有关本</a:t>
            </a:r>
            <a:r>
              <a:rPr lang="zh-CN" altLang="en-US" dirty="0" smtClean="0"/>
              <a:t>课程的几个评论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700809"/>
            <a:ext cx="7848600" cy="367240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CN" altLang="en-US" sz="2200" dirty="0" smtClean="0"/>
              <a:t>这是一门培养同学们在医疗活动中思考与动手能力的课程</a:t>
            </a:r>
            <a:endParaRPr lang="en-US" altLang="zh-CN" sz="2200" dirty="0" smtClean="0"/>
          </a:p>
          <a:p>
            <a:pPr eaLnBrk="1" hangingPunct="1">
              <a:defRPr/>
            </a:pPr>
            <a:r>
              <a:rPr lang="zh-CN" altLang="en-US" sz="2200" dirty="0" smtClean="0"/>
              <a:t>这是一门以同学们自学为主的课程</a:t>
            </a:r>
            <a:endParaRPr lang="en-US" altLang="zh-CN" sz="2200" dirty="0" smtClean="0"/>
          </a:p>
          <a:p>
            <a:pPr eaLnBrk="1" hangingPunct="1">
              <a:defRPr/>
            </a:pPr>
            <a:r>
              <a:rPr lang="zh-CN" altLang="en-US" sz="2200" dirty="0" smtClean="0"/>
              <a:t>这是一门培养同学们学习能力、团队精神的课程</a:t>
            </a:r>
            <a:endParaRPr lang="en-US" altLang="zh-CN" sz="2200" dirty="0" smtClean="0"/>
          </a:p>
          <a:p>
            <a:pPr eaLnBrk="1" hangingPunct="1">
              <a:defRPr/>
            </a:pPr>
            <a:r>
              <a:rPr lang="zh-CN" altLang="en-US" sz="2200" dirty="0" smtClean="0"/>
              <a:t>这是</a:t>
            </a:r>
            <a:r>
              <a:rPr lang="zh-CN" altLang="en-US" sz="2200" dirty="0"/>
              <a:t>一</a:t>
            </a:r>
            <a:r>
              <a:rPr lang="zh-CN" altLang="en-US" sz="2200" dirty="0" smtClean="0"/>
              <a:t>门大家一起学习，共同进步的课程</a:t>
            </a:r>
            <a:endParaRPr lang="en-US" altLang="zh-CN" sz="2200" dirty="0" smtClean="0"/>
          </a:p>
          <a:p>
            <a:pPr eaLnBrk="1" hangingPunct="1">
              <a:defRPr/>
            </a:pPr>
            <a:r>
              <a:rPr lang="zh-CN" altLang="en-US" sz="2200" dirty="0" smtClean="0"/>
              <a:t>这是</a:t>
            </a:r>
            <a:r>
              <a:rPr lang="zh-CN" altLang="en-US" sz="2200" dirty="0"/>
              <a:t>一</a:t>
            </a:r>
            <a:r>
              <a:rPr lang="zh-CN" altLang="en-US" sz="2200" dirty="0" smtClean="0"/>
              <a:t>门充满困难、机遇、挑战的课程</a:t>
            </a:r>
            <a:endParaRPr lang="en-US" altLang="zh-CN" sz="2200" dirty="0" smtClean="0"/>
          </a:p>
          <a:p>
            <a:pPr eaLnBrk="1" hangingPunct="1">
              <a:defRPr/>
            </a:pPr>
            <a:r>
              <a:rPr lang="zh-CN" altLang="en-US" sz="2200" dirty="0"/>
              <a:t>这是一</a:t>
            </a:r>
            <a:r>
              <a:rPr lang="zh-CN" altLang="en-US" sz="2200" dirty="0" smtClean="0"/>
              <a:t>门由浅入深，积少成多的课程</a:t>
            </a:r>
            <a:endParaRPr lang="en-US" altLang="zh-CN" sz="2200" dirty="0"/>
          </a:p>
          <a:p>
            <a:pPr eaLnBrk="1" hangingPunct="1">
              <a:defRPr/>
            </a:pPr>
            <a:endParaRPr lang="zh-CN" altLang="en-US" sz="2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50" y="333375"/>
            <a:ext cx="8229600" cy="881063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/>
              <a:t>课程学习的提示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750" y="1700213"/>
            <a:ext cx="7848600" cy="39608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zh-CN" altLang="en-US" dirty="0"/>
              <a:t>自信心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学习与参与热情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自主学习能力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团结协作能力与团队精神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探索和钻研精神</a:t>
            </a:r>
            <a:endParaRPr lang="en-US" altLang="zh-CN" dirty="0"/>
          </a:p>
          <a:p>
            <a:pPr eaLnBrk="1" hangingPunct="1">
              <a:defRPr/>
            </a:pPr>
            <a:r>
              <a:rPr lang="zh-CN" altLang="en-US" dirty="0"/>
              <a:t>批判与质疑</a:t>
            </a:r>
            <a:r>
              <a:rPr lang="zh-CN" altLang="en-US" dirty="0" smtClean="0"/>
              <a:t>精神</a:t>
            </a:r>
            <a:endParaRPr lang="zh-CN" alt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F:\2014相片\20140823-24黄山、翡翠谷\DSC_1739_副本_副本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81148"/>
            <a:ext cx="7848600" cy="379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811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 descr="E:\2016年相片\20160727-31齐齐哈尔哈尔滨\新建文件夹\DSC_4787_副本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29" y="1528763"/>
            <a:ext cx="7181955" cy="391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4568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3" name="Picture 3" descr="E:\2016年相片\20160727-31齐齐哈尔哈尔滨\新建文件夹\DSC_4200_副本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67511"/>
            <a:ext cx="7848600" cy="310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1220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 descr="E:\2016年相片\20160727-31齐齐哈尔哈尔滨\新建文件夹\DSC_4471_副本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772816"/>
            <a:ext cx="7848600" cy="317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235" y="5157192"/>
            <a:ext cx="28289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1394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</TotalTime>
  <Words>2708</Words>
  <Application>Microsoft Office PowerPoint</Application>
  <PresentationFormat>全屏显示(4:3)</PresentationFormat>
  <Paragraphs>235</Paragraphs>
  <Slides>53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3" baseType="lpstr">
      <vt:lpstr>黑体</vt:lpstr>
      <vt:lpstr>华文行楷</vt:lpstr>
      <vt:lpstr>楷体</vt:lpstr>
      <vt:lpstr>隶书</vt:lpstr>
      <vt:lpstr>宋体</vt:lpstr>
      <vt:lpstr>Arial</vt:lpstr>
      <vt:lpstr>Calibri</vt:lpstr>
      <vt:lpstr>Times New Roman</vt:lpstr>
      <vt:lpstr>Wingdings</vt:lpstr>
      <vt:lpstr>Office 主题​​</vt:lpstr>
      <vt:lpstr>《临床思维与技能》 课程说明与授课安排</vt:lpstr>
      <vt:lpstr>内容提要 </vt:lpstr>
      <vt:lpstr>《临床思维与技能》课程说明</vt:lpstr>
      <vt:lpstr>《临床思维与技能》是一门什么课程</vt:lpstr>
      <vt:lpstr>什么是临床思维</vt:lpstr>
      <vt:lpstr>PowerPoint 演示文稿</vt:lpstr>
      <vt:lpstr>PowerPoint 演示文稿</vt:lpstr>
      <vt:lpstr>关于临床技能</vt:lpstr>
      <vt:lpstr>我们没有医学知识，如何学习？</vt:lpstr>
      <vt:lpstr>课程设置介绍</vt:lpstr>
      <vt:lpstr>第一阶段，临床思维培训</vt:lpstr>
      <vt:lpstr>第一阶段上课（教学）方式</vt:lpstr>
      <vt:lpstr>对PBL教学模式的解释（十分重要！）</vt:lpstr>
      <vt:lpstr>What is PBL</vt:lpstr>
      <vt:lpstr>PBL指导课的结构和过程</vt:lpstr>
      <vt:lpstr>PBL的特点和优势</vt:lpstr>
      <vt:lpstr> 对PBL教学模式的归纳</vt:lpstr>
      <vt:lpstr>怎么分组？</vt:lpstr>
      <vt:lpstr>组内分工做什么？</vt:lpstr>
      <vt:lpstr>怎样上课</vt:lpstr>
      <vt:lpstr>怎样上课</vt:lpstr>
      <vt:lpstr>PBL学习过程</vt:lpstr>
      <vt:lpstr>学生做什么</vt:lpstr>
      <vt:lpstr>老师做什么</vt:lpstr>
      <vt:lpstr>本学期的课程安排</vt:lpstr>
      <vt:lpstr>第二阶段 临床技能训练</vt:lpstr>
      <vt:lpstr>关于教材与学习资源</vt:lpstr>
      <vt:lpstr>关于本课程的评价、考试、考核（临床思维）</vt:lpstr>
      <vt:lpstr>形成性评价</vt:lpstr>
      <vt:lpstr>形成性评价的相关评价表格（8 - 1、2）</vt:lpstr>
      <vt:lpstr>形成性评价的相关评价表格（8 - 3、4）</vt:lpstr>
      <vt:lpstr>形成性评价的相关评价表格（8 - 5、6）</vt:lpstr>
      <vt:lpstr>形成性评价的相关评价表格（8 - 7、8）</vt:lpstr>
      <vt:lpstr>关于本课程的评价、考试、考核（临床技能）</vt:lpstr>
      <vt:lpstr>本课程的成绩评定</vt:lpstr>
      <vt:lpstr>师生联系</vt:lpstr>
      <vt:lpstr>欢迎加入QQ群</vt:lpstr>
      <vt:lpstr>《临床思维与技能》 网络课网址</vt:lpstr>
      <vt:lpstr>关于学生手册</vt:lpstr>
      <vt:lpstr>课程布置</vt:lpstr>
      <vt:lpstr>第一次课 主 题</vt:lpstr>
      <vt:lpstr> [病例摘要]</vt:lpstr>
      <vt:lpstr>讨论引导</vt:lpstr>
      <vt:lpstr>关于“讨论启发与引导”</vt:lpstr>
      <vt:lpstr>学习资源</vt:lpstr>
      <vt:lpstr>PBL学习过程</vt:lpstr>
      <vt:lpstr>学习提示</vt:lpstr>
      <vt:lpstr>有关本课程的几个评论</vt:lpstr>
      <vt:lpstr>课程学习的提示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</dc:creator>
  <cp:lastModifiedBy>内科学教研室</cp:lastModifiedBy>
  <cp:revision>186</cp:revision>
  <dcterms:created xsi:type="dcterms:W3CDTF">2014-06-07T08:07:13Z</dcterms:created>
  <dcterms:modified xsi:type="dcterms:W3CDTF">2016-09-24T06:26:40Z</dcterms:modified>
</cp:coreProperties>
</file>